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3" r:id="rId3"/>
  </p:sldMasterIdLst>
  <p:notesMasterIdLst>
    <p:notesMasterId r:id="rId28"/>
  </p:notesMasterIdLst>
  <p:sldIdLst>
    <p:sldId id="280" r:id="rId4"/>
    <p:sldId id="257" r:id="rId5"/>
    <p:sldId id="28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en-GB"/>
    </a:defPPr>
    <a:lvl1pPr algn="l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7" autoAdjust="0"/>
  </p:normalViewPr>
  <p:slideViewPr>
    <p:cSldViewPr>
      <p:cViewPr varScale="1">
        <p:scale>
          <a:sx n="114" d="100"/>
          <a:sy n="114" d="100"/>
        </p:scale>
        <p:origin x="1116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612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A19CAC5D-6577-5669-5CC6-FF9DCE2E579A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6288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A2BDCD5E-6FEB-D3FC-23FC-F9CD1259BE9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altLang="es-E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8B2D63-0519-3E5F-7CC8-8926144F697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914400" algn="l"/>
                <a:tab pos="18288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ABA1EA8-C0E2-7B4D-E2A5-DCC59153E85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914400" algn="l"/>
                <a:tab pos="18288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E63C31-2281-E2C4-072E-1A57EB9153B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914400" algn="l"/>
                <a:tab pos="18288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F34D906-3FE7-9651-ECEE-B9B18790520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914400" algn="l"/>
                <a:tab pos="1828800" algn="l"/>
                <a:tab pos="27432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55C2DC06-CC53-4539-8019-43D43D817419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68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5C2DC06-CC53-4539-8019-43D43D817419}" type="slidenum">
              <a:rPr lang="es-ES" altLang="es-ES" smtClean="0"/>
              <a:pPr/>
              <a:t>1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4FEE43F1-2AAB-1DF3-CDED-95E765A3FBB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E908A3-A320-4264-AE05-F85440B4FF0D}" type="slidenum">
              <a:rPr lang="es-ES" altLang="es-ES"/>
              <a:pPr/>
              <a:t>10</a:t>
            </a:fld>
            <a:endParaRPr lang="es-ES" altLang="es-ES"/>
          </a:p>
        </p:txBody>
      </p:sp>
      <p:sp>
        <p:nvSpPr>
          <p:cNvPr id="37889" name="Rectangle 1">
            <a:extLst>
              <a:ext uri="{FF2B5EF4-FFF2-40B4-BE49-F238E27FC236}">
                <a16:creationId xmlns:a16="http://schemas.microsoft.com/office/drawing/2014/main" id="{A2602B9F-FC1D-A038-C10A-4D48E4353AB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E21465A-504E-7049-FA99-9A9032C0F0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4D68F896-C247-DE6C-4768-060C8A923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2F1630BD-19A5-4E68-9722-B3DF2B7ADE70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10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A754DED9-973E-CB2D-28AC-22AFE04F7E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D6E66E-622F-4264-812C-0E7310A1C025}" type="slidenum">
              <a:rPr lang="es-ES" altLang="es-ES"/>
              <a:pPr/>
              <a:t>11</a:t>
            </a:fld>
            <a:endParaRPr lang="es-ES" altLang="es-ES"/>
          </a:p>
        </p:txBody>
      </p:sp>
      <p:sp>
        <p:nvSpPr>
          <p:cNvPr id="38913" name="Rectangle 1">
            <a:extLst>
              <a:ext uri="{FF2B5EF4-FFF2-40B4-BE49-F238E27FC236}">
                <a16:creationId xmlns:a16="http://schemas.microsoft.com/office/drawing/2014/main" id="{F246C382-BF72-BCB9-EB54-EC53F983211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C7B744BC-A406-3F16-1858-C13BD25E5C5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AD515379-8545-5998-D378-A0572E71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21FCDE8F-83BB-4D60-9876-B8CCC1C8DC44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11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A92E2990-D94F-BD0F-D82A-161CDBB7814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34A599-909B-42F5-8324-00E68775BC96}" type="slidenum">
              <a:rPr lang="es-ES" altLang="es-ES"/>
              <a:pPr/>
              <a:t>12</a:t>
            </a:fld>
            <a:endParaRPr lang="es-ES" altLang="es-ES"/>
          </a:p>
        </p:txBody>
      </p:sp>
      <p:sp>
        <p:nvSpPr>
          <p:cNvPr id="39937" name="Rectangle 1">
            <a:extLst>
              <a:ext uri="{FF2B5EF4-FFF2-40B4-BE49-F238E27FC236}">
                <a16:creationId xmlns:a16="http://schemas.microsoft.com/office/drawing/2014/main" id="{428DFC9E-4669-9BB2-9410-CBCA72F0AA8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B751B5C4-2868-D7BB-31D8-E13DE6865FE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98347E8D-F8A4-4FD6-3DD1-9AE463293A0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9DF07CF-5F95-40A2-A094-5D948D137ECC}" type="slidenum">
              <a:rPr lang="es-ES" altLang="es-ES"/>
              <a:pPr/>
              <a:t>13</a:t>
            </a:fld>
            <a:endParaRPr lang="es-ES" altLang="es-ES"/>
          </a:p>
        </p:txBody>
      </p:sp>
      <p:sp>
        <p:nvSpPr>
          <p:cNvPr id="40961" name="Rectangle 1">
            <a:extLst>
              <a:ext uri="{FF2B5EF4-FFF2-40B4-BE49-F238E27FC236}">
                <a16:creationId xmlns:a16="http://schemas.microsoft.com/office/drawing/2014/main" id="{3755DEFE-CEE9-DD90-2F7D-BCC0B76FC18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70B51668-78AA-DCE0-8E99-41778332E0E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974CAD7C-67D8-7D28-4BB4-F5C8B29C45A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7DCE66-047E-424A-8E78-B96DAD35024A}" type="slidenum">
              <a:rPr lang="es-ES" altLang="es-ES"/>
              <a:pPr/>
              <a:t>14</a:t>
            </a:fld>
            <a:endParaRPr lang="es-ES" altLang="es-ES"/>
          </a:p>
        </p:txBody>
      </p:sp>
      <p:sp>
        <p:nvSpPr>
          <p:cNvPr id="41985" name="Rectangle 1">
            <a:extLst>
              <a:ext uri="{FF2B5EF4-FFF2-40B4-BE49-F238E27FC236}">
                <a16:creationId xmlns:a16="http://schemas.microsoft.com/office/drawing/2014/main" id="{629EADD6-C4E5-892B-3323-4BEBEA52346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8CA339E0-202E-0F2D-5927-CBE2FA6010A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D7B91A88-6C9E-631C-FB22-68B61ED15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433BA327-D3E8-492F-9A9A-A499E34EF13E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14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23644996-F458-6CA7-EF15-B89F89A1144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1A5085-DD2F-4C68-85D3-0BA9F09EBE95}" type="slidenum">
              <a:rPr lang="es-ES" altLang="es-ES"/>
              <a:pPr/>
              <a:t>15</a:t>
            </a:fld>
            <a:endParaRPr lang="es-ES" altLang="es-ES"/>
          </a:p>
        </p:txBody>
      </p:sp>
      <p:sp>
        <p:nvSpPr>
          <p:cNvPr id="43009" name="Rectangle 1">
            <a:extLst>
              <a:ext uri="{FF2B5EF4-FFF2-40B4-BE49-F238E27FC236}">
                <a16:creationId xmlns:a16="http://schemas.microsoft.com/office/drawing/2014/main" id="{901AA470-E36C-10A4-6596-00C1EA0D283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DB8BDBF6-E1E5-C840-08AA-5AAD08B456D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524848E0-705C-197A-35FC-52921EEA764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F8DD6B-0486-4AF8-BF24-DC7BE5C30740}" type="slidenum">
              <a:rPr lang="es-ES" altLang="es-ES"/>
              <a:pPr/>
              <a:t>16</a:t>
            </a:fld>
            <a:endParaRPr lang="es-ES" altLang="es-ES"/>
          </a:p>
        </p:txBody>
      </p:sp>
      <p:sp>
        <p:nvSpPr>
          <p:cNvPr id="44033" name="Rectangle 1">
            <a:extLst>
              <a:ext uri="{FF2B5EF4-FFF2-40B4-BE49-F238E27FC236}">
                <a16:creationId xmlns:a16="http://schemas.microsoft.com/office/drawing/2014/main" id="{057CFB74-44B9-6164-B6B8-6F7287002D1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A06F6698-4042-17CF-2DEC-52A93D992E0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44035" name="Text Box 3">
            <a:extLst>
              <a:ext uri="{FF2B5EF4-FFF2-40B4-BE49-F238E27FC236}">
                <a16:creationId xmlns:a16="http://schemas.microsoft.com/office/drawing/2014/main" id="{7C7773D0-305F-6E4C-2ED0-A7C1D4056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9F8E4B43-D4E6-4E1D-8532-EA5496A05A3C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16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69147758-5790-F67F-E2DC-CD18049C468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81F87F-3C6C-4A90-9DA6-24E056C3A843}" type="slidenum">
              <a:rPr lang="es-ES" altLang="es-ES"/>
              <a:pPr/>
              <a:t>17</a:t>
            </a:fld>
            <a:endParaRPr lang="es-ES" altLang="es-ES"/>
          </a:p>
        </p:txBody>
      </p:sp>
      <p:sp>
        <p:nvSpPr>
          <p:cNvPr id="45057" name="Rectangle 1">
            <a:extLst>
              <a:ext uri="{FF2B5EF4-FFF2-40B4-BE49-F238E27FC236}">
                <a16:creationId xmlns:a16="http://schemas.microsoft.com/office/drawing/2014/main" id="{411E7B92-65D4-5A68-0C60-9A20DA43DF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5C663AF6-480A-ACAB-DFB5-32BDCF5551A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44AB4C69-E46A-66F3-43DF-34278DC05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4193F594-0982-408B-9D91-C0C6B9C895D9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17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13A1D734-760D-6F5F-D92E-11775438C9A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E9EF4F-4D1B-4BD7-A53A-2B21DDD60F90}" type="slidenum">
              <a:rPr lang="es-ES" altLang="es-ES"/>
              <a:pPr/>
              <a:t>18</a:t>
            </a:fld>
            <a:endParaRPr lang="es-ES" altLang="es-ES"/>
          </a:p>
        </p:txBody>
      </p:sp>
      <p:sp>
        <p:nvSpPr>
          <p:cNvPr id="46081" name="Rectangle 1">
            <a:extLst>
              <a:ext uri="{FF2B5EF4-FFF2-40B4-BE49-F238E27FC236}">
                <a16:creationId xmlns:a16="http://schemas.microsoft.com/office/drawing/2014/main" id="{29379CAB-56AF-B0F3-9BA0-6139A44DFE2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5EFD211-3D95-4330-F852-79AEE24608F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6E0EF2B5-C6A4-D6A1-3316-AE23A5A43B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DA560D-C1C9-43BE-8DDC-5AD3241F587B}" type="slidenum">
              <a:rPr lang="es-ES" altLang="es-ES"/>
              <a:pPr/>
              <a:t>19</a:t>
            </a:fld>
            <a:endParaRPr lang="es-ES" altLang="es-ES"/>
          </a:p>
        </p:txBody>
      </p:sp>
      <p:sp>
        <p:nvSpPr>
          <p:cNvPr id="47105" name="Rectangle 1">
            <a:extLst>
              <a:ext uri="{FF2B5EF4-FFF2-40B4-BE49-F238E27FC236}">
                <a16:creationId xmlns:a16="http://schemas.microsoft.com/office/drawing/2014/main" id="{801E00D7-EA16-9EEA-1375-2E9C455EBB2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9F4AF967-FC02-9335-89D4-49AE512E628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40CB47AF-A241-C8E8-5AD0-638E08E2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DB83E91C-9EDF-43A6-A048-88F4FAEB7427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19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95E92BA8-9D16-F844-4D8C-B6E99D0A2F5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22F004-2626-48FB-9C18-19A913E2B8E0}" type="slidenum">
              <a:rPr lang="es-ES" altLang="es-ES"/>
              <a:pPr/>
              <a:t>2</a:t>
            </a:fld>
            <a:endParaRPr lang="es-ES" altLang="es-ES"/>
          </a:p>
        </p:txBody>
      </p:sp>
      <p:sp>
        <p:nvSpPr>
          <p:cNvPr id="29697" name="Rectangle 1">
            <a:extLst>
              <a:ext uri="{FF2B5EF4-FFF2-40B4-BE49-F238E27FC236}">
                <a16:creationId xmlns:a16="http://schemas.microsoft.com/office/drawing/2014/main" id="{1F888E47-C5C8-198F-18C5-7DD121CBA34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71C4A27-2B2C-666C-339C-700C4331059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CDD167E6-78A9-16EE-2856-FD43AF95B71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C9C712-8DD1-452E-B43C-090B1214480D}" type="slidenum">
              <a:rPr lang="es-ES" altLang="es-ES"/>
              <a:pPr/>
              <a:t>20</a:t>
            </a:fld>
            <a:endParaRPr lang="es-ES" altLang="es-ES"/>
          </a:p>
        </p:txBody>
      </p:sp>
      <p:sp>
        <p:nvSpPr>
          <p:cNvPr id="48129" name="Rectangle 1">
            <a:extLst>
              <a:ext uri="{FF2B5EF4-FFF2-40B4-BE49-F238E27FC236}">
                <a16:creationId xmlns:a16="http://schemas.microsoft.com/office/drawing/2014/main" id="{C9B23670-9427-60B4-5139-476EE2F73F4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925D6E71-4713-6983-3D96-0416E5F9E70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BB959F9B-C386-F3AB-A69F-E54EE938505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59C75B-A142-4270-AEC8-2C23E23F53EE}" type="slidenum">
              <a:rPr lang="es-ES" altLang="es-ES"/>
              <a:pPr/>
              <a:t>21</a:t>
            </a:fld>
            <a:endParaRPr lang="es-ES" altLang="es-ES"/>
          </a:p>
        </p:txBody>
      </p:sp>
      <p:sp>
        <p:nvSpPr>
          <p:cNvPr id="49153" name="Rectangle 1">
            <a:extLst>
              <a:ext uri="{FF2B5EF4-FFF2-40B4-BE49-F238E27FC236}">
                <a16:creationId xmlns:a16="http://schemas.microsoft.com/office/drawing/2014/main" id="{FEB9B94D-8E46-A365-636F-25507036A2B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B680D78E-8DF8-7B52-5771-FA77214F4FC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D0C3171E-D295-1342-A8CA-D5EA14D0B47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70FBCA5-A0F1-4602-BC3F-31D3905802A6}" type="slidenum">
              <a:rPr lang="es-ES" altLang="es-ES"/>
              <a:pPr/>
              <a:t>22</a:t>
            </a:fld>
            <a:endParaRPr lang="es-ES" altLang="es-ES"/>
          </a:p>
        </p:txBody>
      </p:sp>
      <p:sp>
        <p:nvSpPr>
          <p:cNvPr id="50177" name="Rectangle 1">
            <a:extLst>
              <a:ext uri="{FF2B5EF4-FFF2-40B4-BE49-F238E27FC236}">
                <a16:creationId xmlns:a16="http://schemas.microsoft.com/office/drawing/2014/main" id="{49759798-E3F6-BF76-B54B-3E459EF1E40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A83DE1F-21A5-8ABD-BB8F-049F507A2AE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9FFA26EB-DC3A-7CD4-0F39-E23A868E0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4D49E85A-09F7-4CBA-A900-9C3BE472741B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22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53E72EBC-9891-456E-6D93-6D215451755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6788BC-F8F4-4F80-BAB3-DB5BCD5A5AB1}" type="slidenum">
              <a:rPr lang="es-ES" altLang="es-ES"/>
              <a:pPr/>
              <a:t>23</a:t>
            </a:fld>
            <a:endParaRPr lang="es-ES" altLang="es-ES"/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477A7350-A795-2D12-47BC-A572626CC6D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47095D7-FE64-F00C-5E3F-F841B11BDA4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57EB9120-DD2C-93B4-8D3C-FC3B41F7B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7F6BA5F0-AA28-4D25-A8C7-D9137FACBCA1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23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65C30DFA-8E45-224F-F29D-908175AF0CC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F03AC9-5693-45BB-9DAD-62609F5DCC82}" type="slidenum">
              <a:rPr lang="es-ES" altLang="es-ES"/>
              <a:pPr/>
              <a:t>24</a:t>
            </a:fld>
            <a:endParaRPr lang="es-ES" altLang="es-ES"/>
          </a:p>
        </p:txBody>
      </p:sp>
      <p:sp>
        <p:nvSpPr>
          <p:cNvPr id="52225" name="Rectangle 1">
            <a:extLst>
              <a:ext uri="{FF2B5EF4-FFF2-40B4-BE49-F238E27FC236}">
                <a16:creationId xmlns:a16="http://schemas.microsoft.com/office/drawing/2014/main" id="{EC5FC999-23D9-1373-396E-3F462BD67D3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07E40310-F6F9-7A44-228D-508EB84682D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D956E211-EBA9-2D18-6911-C421D786A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D71652E0-C686-4B25-94F5-9ED85B21426F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24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685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1A8651-CF04-458C-8FDD-9F3A4DACD8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0092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D7CAF69C-E3CF-EF08-6161-A4F6D70D691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55A227-8C21-48DA-BD03-58FE938507E7}" type="slidenum">
              <a:rPr lang="es-ES" altLang="es-ES"/>
              <a:pPr/>
              <a:t>4</a:t>
            </a:fld>
            <a:endParaRPr lang="es-ES" altLang="es-ES"/>
          </a:p>
        </p:txBody>
      </p:sp>
      <p:sp>
        <p:nvSpPr>
          <p:cNvPr id="31745" name="Rectangle 1">
            <a:extLst>
              <a:ext uri="{FF2B5EF4-FFF2-40B4-BE49-F238E27FC236}">
                <a16:creationId xmlns:a16="http://schemas.microsoft.com/office/drawing/2014/main" id="{27295CB1-1A05-92B1-AE2B-6FA5BEAECB7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8BC4181F-9E5F-F2E3-E6C8-1CC5C23C05D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34BBA337-2A0B-29A1-AE8E-6BAA03E57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B50A7C32-23FB-45B8-B2E6-5E2ECC4E0D76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4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95734FDB-6F9E-E2D5-4947-8FF46D3C7A4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EB2C21-20DF-4537-8B09-8CDB331D2AD5}" type="slidenum">
              <a:rPr lang="es-ES" altLang="es-ES"/>
              <a:pPr/>
              <a:t>5</a:t>
            </a:fld>
            <a:endParaRPr lang="es-ES" altLang="es-ES"/>
          </a:p>
        </p:txBody>
      </p:sp>
      <p:sp>
        <p:nvSpPr>
          <p:cNvPr id="32769" name="Rectangle 1">
            <a:extLst>
              <a:ext uri="{FF2B5EF4-FFF2-40B4-BE49-F238E27FC236}">
                <a16:creationId xmlns:a16="http://schemas.microsoft.com/office/drawing/2014/main" id="{42A0E680-CEDF-7002-E4C7-BFFD83613D0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C2FD01E4-975C-92DD-DE34-4025A8F25AF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621BBE45-819A-13D8-364E-27541D612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086FFB71-D489-4D4E-82EB-A9B6983ADB42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5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23CE7C46-AF36-2FA8-06AD-A122CA5BF13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250A73-F130-48EF-9BE8-93D6056F9163}" type="slidenum">
              <a:rPr lang="es-ES" altLang="es-ES"/>
              <a:pPr/>
              <a:t>6</a:t>
            </a:fld>
            <a:endParaRPr lang="es-ES" altLang="es-ES"/>
          </a:p>
        </p:txBody>
      </p:sp>
      <p:sp>
        <p:nvSpPr>
          <p:cNvPr id="33793" name="Rectangle 1">
            <a:extLst>
              <a:ext uri="{FF2B5EF4-FFF2-40B4-BE49-F238E27FC236}">
                <a16:creationId xmlns:a16="http://schemas.microsoft.com/office/drawing/2014/main" id="{D84BF9CB-0C93-843D-7005-99378B4C71E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C28CBECC-9664-91BC-1DB3-CD1460D41E2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6944C9C5-C04E-8B64-2CCB-E0D01638A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59754160-D10C-44E9-AA10-561E9509F2F5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6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AB36C55F-6B5B-DA16-8D9F-DE86C8E3E8E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86D872-C00B-41C6-BF4D-74AB96B5041F}" type="slidenum">
              <a:rPr lang="es-ES" altLang="es-ES"/>
              <a:pPr/>
              <a:t>7</a:t>
            </a:fld>
            <a:endParaRPr lang="es-ES" altLang="es-ES"/>
          </a:p>
        </p:txBody>
      </p:sp>
      <p:sp>
        <p:nvSpPr>
          <p:cNvPr id="34817" name="Rectangle 1">
            <a:extLst>
              <a:ext uri="{FF2B5EF4-FFF2-40B4-BE49-F238E27FC236}">
                <a16:creationId xmlns:a16="http://schemas.microsoft.com/office/drawing/2014/main" id="{A05C6BF1-3392-44AF-2659-F6757571BCB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0DCAD12-7672-2EC7-E501-2D70B3DAFAE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1739C9E0-C725-F431-4970-BB2AD8F74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55533320-A5B4-4CEB-9BFE-7EC6226031B5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7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FE9122DF-810E-92D6-33D6-2BA365C2D7E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E4362E-EFEA-4384-A2F6-8EAC03872C16}" type="slidenum">
              <a:rPr lang="es-ES" altLang="es-ES"/>
              <a:pPr/>
              <a:t>8</a:t>
            </a:fld>
            <a:endParaRPr lang="es-ES" altLang="es-ES"/>
          </a:p>
        </p:txBody>
      </p:sp>
      <p:sp>
        <p:nvSpPr>
          <p:cNvPr id="35841" name="Rectangle 1">
            <a:extLst>
              <a:ext uri="{FF2B5EF4-FFF2-40B4-BE49-F238E27FC236}">
                <a16:creationId xmlns:a16="http://schemas.microsoft.com/office/drawing/2014/main" id="{FDD58839-5CB3-AF8E-B882-6BB4A0EBF02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E440879-9DF1-1732-F449-4F5DC323940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5EE8A20A-9762-E353-369A-1160ADF81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E803164F-58E9-4F9D-82B2-4316FA5A9C56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8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3BE1E71B-666C-2985-8A92-0C921E04CEA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72123B-6407-4162-9E63-6C3BC59C0B3A}" type="slidenum">
              <a:rPr lang="es-ES" altLang="es-ES"/>
              <a:pPr/>
              <a:t>9</a:t>
            </a:fld>
            <a:endParaRPr lang="es-ES" altLang="es-ES"/>
          </a:p>
        </p:txBody>
      </p:sp>
      <p:sp>
        <p:nvSpPr>
          <p:cNvPr id="36865" name="Rectangle 1">
            <a:extLst>
              <a:ext uri="{FF2B5EF4-FFF2-40B4-BE49-F238E27FC236}">
                <a16:creationId xmlns:a16="http://schemas.microsoft.com/office/drawing/2014/main" id="{B6DB4706-F7CD-4279-FA0B-08642773685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DC84FCD4-AB60-C28A-01C9-0981B159EE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C84A9B61-BB7F-C8A1-A8C1-53881F2F6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lnSpc>
                <a:spcPct val="100000"/>
              </a:lnSpc>
            </a:pPr>
            <a:fld id="{7883E4F6-DC75-4EF6-B6C5-A6B066060430}" type="slidenum">
              <a:rPr lang="es-ES" altLang="es-ES" sz="1200">
                <a:latin typeface="Times New Roman" panose="02020603050405020304" pitchFamily="18" charset="0"/>
                <a:cs typeface="Segoe UI" panose="020B0502040204020203" pitchFamily="34" charset="0"/>
              </a:rPr>
              <a:pPr algn="r">
                <a:lnSpc>
                  <a:spcPct val="100000"/>
                </a:lnSpc>
              </a:pPr>
              <a:t>9</a:t>
            </a:fld>
            <a:endParaRPr lang="es-ES" altLang="es-ES" sz="1200">
              <a:latin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-climamed.eu/home" TargetMode="External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6B40D-B884-35CF-FDBC-69617165D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DEBF20-9174-90EA-268D-0E31EADE1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47656B-9FA1-934E-EB05-FFE2387A693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343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5EF49-27B3-83AA-F723-7F8BE7D9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7FC45E-958B-F000-825C-682E0F640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1A3B80-BA3C-034C-1C4A-8C75D20F6918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0344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8C43C38-7214-BD10-694F-ED13F29B4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758825"/>
            <a:ext cx="2741613" cy="48212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02935B-A921-FFF8-6F8B-FD05E8319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758825"/>
            <a:ext cx="8077200" cy="48212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B345A0-82FF-F12A-1B5C-9E751FE9D6C6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15371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34D5A-7FAB-D257-7F1B-44F96F434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758825"/>
            <a:ext cx="10056812" cy="3563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D98F78-C940-CF55-EAB5-E4E6BF32C766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90488" y="6432550"/>
            <a:ext cx="3048000" cy="363538"/>
          </a:xfrm>
        </p:spPr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6742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92135F-D5D0-7FD6-0E5E-70D35B307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4A40FF-79ED-C60C-050C-66C3FE7CD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98C087-0715-C01D-4AEF-226D67C19D7F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A170F1-D115-8B13-29F7-10272A6E6F6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1C36210-DC49-4178-AF8B-7B56786E754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78032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FA02D-A6DC-E9E4-6732-45692A449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06BB57-F6B0-630D-2EAE-4F5427E23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24EA57-21A4-1B55-E515-927368CAE056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EE23F4B-F197-ECEA-DEEC-51AD26269B9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D23FFAA-AC50-4C2C-941B-FFFCB6D72904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644597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6D069-1AEA-2BDA-CD48-447708EF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1CF935-3CFF-2308-D96D-03CEB633E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065940-78D4-1FB2-68EC-F1C303535804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96AA7A-0C9C-2B11-BD58-528F4E09C85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308BC1A-D7BC-4A92-8433-08118832C872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738228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C9D03-5A76-46CF-EA5E-938B81CB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D18354-56C6-FCDF-514B-D88AFD336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6963" y="1846263"/>
            <a:ext cx="4951412" cy="402113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EF62E4-1B5E-321F-0426-A2338C609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0775" y="1846263"/>
            <a:ext cx="4953000" cy="402113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A123B-A86D-4991-8475-5F2A0F95D8BC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62DD15-1880-931D-0090-45258C2F8274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89359B1-6E7F-43C1-AE6E-B24BF00F2BD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73496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DA05E-A438-BB16-803E-AC66EE648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273A5E-5B31-FF8A-9A50-F2702FFF8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448950-6899-CAFC-AFFC-527995EB2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2A183C-267D-AC29-854E-913544912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FF421B-FB4F-CD7E-A4B2-DDCA582596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41CCCF2B-17D5-EE58-1F04-CF7360B5CBD5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8533F840-C0AE-F712-48A2-1E2E395E785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FA7074F-35BF-4F6E-87DD-345D8CC41082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19915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A8B03-BB78-F686-F711-56BD4919A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6C96A7-EC30-9D4B-BC5F-F79C0A73207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46DE42-272C-3CEF-A19B-8E550E8FEBC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E8F5C8B-CB65-4C8F-B398-FEFD896162CC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465097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7A29DDE-9E0B-D1D8-D1D6-92D428983FB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5F525BA7-788E-E895-2DE3-3147B5DB7FA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1E8536C-4AE4-4A54-BA64-E5A37DCAFAD1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8169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B107C-760E-08C9-067B-A68BDCF7F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BD516B-5190-9B72-4BC9-8B70F2B19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A8E1CE-82EE-42CC-4736-204F4EDBB579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227381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48771-59B4-8667-0129-2841AAC8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41C4D1-A9E4-379D-D1B9-C9522DADA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560EFC-0BF9-B1F2-E003-98FC66750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5E804F-B878-4030-E790-41BEC96049C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AA7C43-89C1-C078-78EB-C078E7799514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F60CC94-FB0F-4469-8B23-AA3F8B53EC63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59076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2030C-12A2-41CA-5430-2D9E16E5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4137ED6-9B42-66C8-1F30-2AE164C14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B6C1F5-9604-B51C-C7DC-98C79552C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FFC4A4-CF1D-6B85-B562-F4EFDA445711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693EF4-9DB3-F2A6-6E05-14172DC56E7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0BF769F-7E13-4478-ACF6-D993B1F7114B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31914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62E01-96AB-C4EF-2837-9D34D5468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A3E80F-FAAC-FED6-0E0F-EA00CD218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C0DA61-AA84-67DB-5D47-973F452943F3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827110-6A1B-B717-4C79-1636DAAC6B1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3AB4645-C429-4B24-8943-51E8D6752812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47152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27B09C-FEEC-CC44-F9C2-BEAA75BAD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40763" y="287338"/>
            <a:ext cx="2513012" cy="55800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C8DCBF-808B-06C6-2EC4-7C73EDF60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96963" y="287338"/>
            <a:ext cx="7391400" cy="55800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87FD284-85F6-EEC6-3F47-934328FB8AE8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A1F686-BE40-7998-39FA-7CA7E313D33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EB0B371-3AD7-4EB9-96C1-F3EDC217E120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582704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398324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516" y="6432147"/>
            <a:ext cx="3049848" cy="365125"/>
          </a:xfrm>
        </p:spPr>
        <p:txBody>
          <a:bodyPr/>
          <a:lstStyle/>
          <a:p>
            <a:r>
              <a:rPr lang="en-US" dirty="0">
                <a:latin typeface="DejaVuSans-Bold"/>
              </a:rPr>
              <a:t>ClimaMED - LIFE17 CCM/GR/000087</a:t>
            </a:r>
            <a:endParaRPr lang="el-G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E9966B17-C29E-F785-8C5C-D60AEFCA99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07303" y="417815"/>
            <a:ext cx="2687772" cy="7738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2B7DC8-7201-7A93-A287-CB9F96E55B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7" y="248075"/>
            <a:ext cx="1146419" cy="954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960DF3F-37A7-7CE4-A30F-3708AA1C8DE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0805097" y="274229"/>
            <a:ext cx="959785" cy="1181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5953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2014A7-E1F1-583C-9844-52A8A87E88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9792" y="243278"/>
            <a:ext cx="1864821" cy="5368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62356A5-6856-A554-2E9A-9A6D80AD84B8}"/>
              </a:ext>
            </a:extLst>
          </p:cNvPr>
          <p:cNvSpPr txBox="1"/>
          <p:nvPr userDrawn="1"/>
        </p:nvSpPr>
        <p:spPr>
          <a:xfrm>
            <a:off x="44374" y="6502111"/>
            <a:ext cx="2582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https://life-climamed.eu/home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lang="el-GR" sz="12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5E1276-BB9A-06C7-C827-FEAC8AC6EEAD}"/>
              </a:ext>
            </a:extLst>
          </p:cNvPr>
          <p:cNvSpPr/>
          <p:nvPr userDrawn="1"/>
        </p:nvSpPr>
        <p:spPr>
          <a:xfrm>
            <a:off x="3175" y="6321108"/>
            <a:ext cx="12188825" cy="5368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1C1EF8D-CC7D-BD8D-20D0-9D349D2BB86B}"/>
              </a:ext>
            </a:extLst>
          </p:cNvPr>
          <p:cNvSpPr txBox="1">
            <a:spLocks/>
          </p:cNvSpPr>
          <p:nvPr userDrawn="1"/>
        </p:nvSpPr>
        <p:spPr>
          <a:xfrm>
            <a:off x="9262994" y="6413985"/>
            <a:ext cx="22506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none" dirty="0">
                <a:latin typeface="Bahnschrift SemiLight" panose="020B0502040204020203" pitchFamily="34" charset="0"/>
              </a:rPr>
              <a:t>www.envitech.org</a:t>
            </a:r>
            <a:endParaRPr lang="el-GR" cap="none" dirty="0">
              <a:latin typeface="Bahnschrift SemiLight" panose="020B0502040204020203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55D75E-E164-6218-F8D3-12DD31A4ADDB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3612" y="6368968"/>
            <a:ext cx="574309" cy="437470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C1110A4D-51E7-7724-37ED-EE1479011817}"/>
              </a:ext>
            </a:extLst>
          </p:cNvPr>
          <p:cNvSpPr txBox="1">
            <a:spLocks/>
          </p:cNvSpPr>
          <p:nvPr userDrawn="1"/>
        </p:nvSpPr>
        <p:spPr>
          <a:xfrm>
            <a:off x="-148831" y="6404367"/>
            <a:ext cx="2902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DejaVuSans-Bold"/>
              </a:rPr>
              <a:t>ClimaMED - LIFE17 CCM/GR/000087</a:t>
            </a:r>
            <a:endParaRPr lang="el-GR" dirty="0"/>
          </a:p>
        </p:txBody>
      </p:sp>
      <p:pic>
        <p:nvPicPr>
          <p:cNvPr id="1026" name="Picture 1" descr="NEW LOGO 2010">
            <a:extLst>
              <a:ext uri="{FF2B5EF4-FFF2-40B4-BE49-F238E27FC236}">
                <a16:creationId xmlns:a16="http://schemas.microsoft.com/office/drawing/2014/main" id="{42B23590-3E69-103B-25FF-5D235B4C98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1912" y="6339580"/>
            <a:ext cx="421439" cy="516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17945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7502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5755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67041-A971-A789-5277-7F8A6ADE3E1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482" y="360222"/>
            <a:ext cx="768191" cy="53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367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066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6162-831C-1574-DB10-D869C98B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819580-9CBF-97AE-2C2C-C69BD2061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3A0414-F347-72D3-1B9D-FBE02D551B49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912082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76051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0864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1958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8186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31AB5A34-DC79-4869-90D6-BB6C3CFD84EF}" type="datetimeFigureOut">
              <a:rPr lang="el-GR" smtClean="0"/>
              <a:pPr/>
              <a:t>23/1/2024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00A8D-62AF-4D50-A83F-11CCEA88206D}" type="slidenum">
              <a:rPr lang="el-GR" smtClean="0"/>
              <a:pPr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990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249A7-1B2B-8CE9-437C-EABCBCDF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41731B-A54E-6A52-EFD9-8FFA631CE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F55F11-1555-29FC-FC30-A0BA442DA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DF5184-624F-2381-6EE9-8617CA66D2C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54826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94F40-5457-9678-65DF-8EFE01766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0403FE-DABF-F1E5-2DF9-94D9D0060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F5B7E39-F202-2E83-7CAC-26133C881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45FDE4-EEB5-F0B8-B79D-A32D955C5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99344F-5F37-6897-2112-CB17224C4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EE07D392-33CC-8E5E-08EE-8F7CF787CB39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8775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86ADF-925B-FDE2-B289-9226122AA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F4327A4-BEA4-6EF6-A534-D68048958BAA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45945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FAEB2FD-362A-113E-90AB-65855D6B2561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6593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7D038-C991-7933-D987-E39E6EB47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1E2661-B1F0-776F-4D0D-0623DE572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85B6DE-4D4F-776B-CF90-D6D29D1C0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39CA9D-4920-E0C3-8365-E3ECD54DF65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82919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901B8F-B278-98B1-CB94-C21CA232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E82CB1C-FD63-0052-FB57-23CCF7A53F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D51DB3-B4BB-0637-751D-AF211C024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5B0B79-D6FE-12BF-713C-05FEA4450D40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1727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life-climamed.eu/home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hyperlink" Target="https://life-climamed.eu/home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hyperlink" Target="https://life-climamed.eu/home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 hidden="1">
            <a:extLst>
              <a:ext uri="{FF2B5EF4-FFF2-40B4-BE49-F238E27FC236}">
                <a16:creationId xmlns:a16="http://schemas.microsoft.com/office/drawing/2014/main" id="{0FD0C89A-2AB9-52AF-5CE0-A2BB2C8EF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rgbClr val="99CB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1026" name="AutoShape 2" hidden="1">
            <a:extLst>
              <a:ext uri="{FF2B5EF4-FFF2-40B4-BE49-F238E27FC236}">
                <a16:creationId xmlns:a16="http://schemas.microsoft.com/office/drawing/2014/main" id="{D855FA56-89A0-DD64-960E-3E5F0C2F607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93800" y="1738313"/>
            <a:ext cx="9967913" cy="1587"/>
          </a:xfrm>
          <a:prstGeom prst="straightConnector1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27" name="Picture 3" hidden="1">
            <a:extLst>
              <a:ext uri="{FF2B5EF4-FFF2-40B4-BE49-F238E27FC236}">
                <a16:creationId xmlns:a16="http://schemas.microsoft.com/office/drawing/2014/main" id="{2A0720AE-344F-E88D-B76D-1EFD47BE4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42888"/>
            <a:ext cx="186372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4" hidden="1">
            <a:extLst>
              <a:ext uri="{FF2B5EF4-FFF2-40B4-BE49-F238E27FC236}">
                <a16:creationId xmlns:a16="http://schemas.microsoft.com/office/drawing/2014/main" id="{DD1F4012-2E1B-5D11-9C87-671AB8A7B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6502400"/>
            <a:ext cx="258127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s-ES" sz="1200" u="sng">
                <a:solidFill>
                  <a:srgbClr val="FFFFFF"/>
                </a:solidFill>
                <a:latin typeface="Calibri" panose="020F0502020204030204" pitchFamily="34" charset="0"/>
                <a:hlinkClick r:id="rId15"/>
              </a:rPr>
              <a:t>https://life-climamed.eu/home</a:t>
            </a:r>
            <a:r>
              <a:rPr lang="en-US" altLang="es-ES" sz="120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95E03E6-4D11-437C-ECE9-FAE25EA6E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397625"/>
            <a:ext cx="12188825" cy="457200"/>
          </a:xfrm>
          <a:prstGeom prst="rect">
            <a:avLst/>
          </a:prstGeom>
          <a:solidFill>
            <a:srgbClr val="63A53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21FC736-DF9F-E94D-C7F1-D2361CA54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rgbClr val="99CB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01B2506-C76C-8BD8-64D3-93835ECE9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758825"/>
            <a:ext cx="10056812" cy="356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Click to edit Master title style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D1F86CCA-C031-C0C8-6210-95C300C9DD9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90488" y="6432550"/>
            <a:ext cx="3048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1">
              <a:lnSpc>
                <a:spcPct val="100000"/>
              </a:lnSpc>
              <a:tabLst>
                <a:tab pos="914400" algn="l"/>
                <a:tab pos="1828800" algn="l"/>
                <a:tab pos="2743200" algn="l"/>
              </a:tabLst>
              <a:defRPr sz="900">
                <a:solidFill>
                  <a:srgbClr val="FFFFFF"/>
                </a:solidFill>
                <a:latin typeface="DejaVuSans-Bold" charset="0"/>
                <a:cs typeface="Segoe UI" panose="020B0502040204020203" pitchFamily="34" charset="0"/>
              </a:defRPr>
            </a:lvl1pPr>
          </a:lstStyle>
          <a:p>
            <a:endParaRPr lang="en-US" altLang="es-ES"/>
          </a:p>
        </p:txBody>
      </p:sp>
      <p:cxnSp>
        <p:nvCxnSpPr>
          <p:cNvPr id="1033" name="AutoShape 9">
            <a:extLst>
              <a:ext uri="{FF2B5EF4-FFF2-40B4-BE49-F238E27FC236}">
                <a16:creationId xmlns:a16="http://schemas.microsoft.com/office/drawing/2014/main" id="{1AD4499C-3721-C9DC-2697-9F3662B338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08088" y="4343400"/>
            <a:ext cx="9875837" cy="1588"/>
          </a:xfrm>
          <a:prstGeom prst="straightConnector1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34" name="Picture 10">
            <a:extLst>
              <a:ext uri="{FF2B5EF4-FFF2-40B4-BE49-F238E27FC236}">
                <a16:creationId xmlns:a16="http://schemas.microsoft.com/office/drawing/2014/main" id="{26BCFB37-4E18-6898-FAE4-DC5ABBEA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925" y="417513"/>
            <a:ext cx="2687638" cy="77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>
            <a:extLst>
              <a:ext uri="{FF2B5EF4-FFF2-40B4-BE49-F238E27FC236}">
                <a16:creationId xmlns:a16="http://schemas.microsoft.com/office/drawing/2014/main" id="{32EF218D-74F7-CDF9-7150-F71D6A377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47650"/>
            <a:ext cx="1146175" cy="954088"/>
          </a:xfrm>
          <a:prstGeom prst="rect">
            <a:avLst/>
          </a:prstGeom>
          <a:noFill/>
          <a:effectLst>
            <a:outerShdw dist="38073" dir="7800820" algn="ctr" rotWithShape="0">
              <a:srgbClr val="000000">
                <a:alpha val="40033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E119BDF4-130C-029F-2C4B-257FA2C0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4525" y="274638"/>
            <a:ext cx="958850" cy="1181100"/>
          </a:xfrm>
          <a:prstGeom prst="rect">
            <a:avLst/>
          </a:prstGeom>
          <a:noFill/>
          <a:ln>
            <a:noFill/>
          </a:ln>
          <a:effectLst>
            <a:outerShdw dist="139498" dir="2700000" algn="ctr" rotWithShape="0">
              <a:srgbClr val="333333">
                <a:alpha val="6501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37" name="Rectangle 13">
            <a:extLst>
              <a:ext uri="{FF2B5EF4-FFF2-40B4-BE49-F238E27FC236}">
                <a16:creationId xmlns:a16="http://schemas.microsoft.com/office/drawing/2014/main" id="{A78EF0E0-B6C8-70D7-52DD-9F75E1001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99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Click to edit the outline text format</a:t>
            </a:r>
          </a:p>
          <a:p>
            <a:pPr lvl="1"/>
            <a:r>
              <a:rPr lang="en-GB" altLang="es-ES"/>
              <a:t>Second Outline Level</a:t>
            </a:r>
          </a:p>
          <a:p>
            <a:pPr lvl="2"/>
            <a:r>
              <a:rPr lang="en-GB" altLang="es-ES"/>
              <a:t>Third Outline Level</a:t>
            </a:r>
          </a:p>
          <a:p>
            <a:pPr lvl="3"/>
            <a:r>
              <a:rPr lang="en-GB" altLang="es-ES"/>
              <a:t>Fourth Outline Level</a:t>
            </a:r>
          </a:p>
          <a:p>
            <a:pPr lvl="4"/>
            <a:r>
              <a:rPr lang="en-GB" altLang="es-ES"/>
              <a:t>Fifth Outline Level</a:t>
            </a:r>
          </a:p>
          <a:p>
            <a:pPr lvl="4"/>
            <a:r>
              <a:rPr lang="en-GB" altLang="es-ES"/>
              <a:t>Sixth Outline Level</a:t>
            </a:r>
          </a:p>
          <a:p>
            <a:pPr lvl="4"/>
            <a:r>
              <a:rPr lang="en-GB" altLang="es-ES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marL="11430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marL="16002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marL="20574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rtl="0" fontAlgn="base">
        <a:lnSpc>
          <a:spcPct val="75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75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75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75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75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056F6E7F-4AB8-80CD-C516-9566436A1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rgbClr val="99CB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050" name="AutoShape 2">
            <a:extLst>
              <a:ext uri="{FF2B5EF4-FFF2-40B4-BE49-F238E27FC236}">
                <a16:creationId xmlns:a16="http://schemas.microsoft.com/office/drawing/2014/main" id="{EA615BB8-4991-4221-50D5-13DC401D11D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93800" y="1738313"/>
            <a:ext cx="9967913" cy="1587"/>
          </a:xfrm>
          <a:prstGeom prst="straightConnector1">
            <a:avLst/>
          </a:prstGeom>
          <a:noFill/>
          <a:ln w="6480" cap="flat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2051" name="Picture 3">
            <a:extLst>
              <a:ext uri="{FF2B5EF4-FFF2-40B4-BE49-F238E27FC236}">
                <a16:creationId xmlns:a16="http://schemas.microsoft.com/office/drawing/2014/main" id="{26A62FA2-E689-0715-E2EE-177794029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42888"/>
            <a:ext cx="186372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2" name="Rectangle 4">
            <a:extLst>
              <a:ext uri="{FF2B5EF4-FFF2-40B4-BE49-F238E27FC236}">
                <a16:creationId xmlns:a16="http://schemas.microsoft.com/office/drawing/2014/main" id="{0610B311-2657-E756-F2E5-FDA28943B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6502400"/>
            <a:ext cx="258127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s-ES" sz="1200" u="sng">
                <a:solidFill>
                  <a:srgbClr val="FFFFFF"/>
                </a:solidFill>
                <a:latin typeface="Calibri" panose="020F0502020204030204" pitchFamily="34" charset="0"/>
                <a:hlinkClick r:id="rId14"/>
              </a:rPr>
              <a:t>https://life-climamed.eu/home</a:t>
            </a:r>
            <a:r>
              <a:rPr lang="en-US" altLang="es-ES" sz="120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0CF5833-FEC2-DCCF-B688-F9F7A524A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287338"/>
            <a:ext cx="10056812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Click to edit Master title style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94DC219-D11F-5FAE-8F4E-C83174B09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96963" y="1846263"/>
            <a:ext cx="10056812" cy="402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Click to edit Master text styles</a:t>
            </a:r>
          </a:p>
          <a:p>
            <a:pPr lvl="1"/>
            <a:r>
              <a:rPr lang="en-GB" altLang="es-ES"/>
              <a:t>Second level</a:t>
            </a:r>
          </a:p>
          <a:p>
            <a:pPr lvl="2"/>
            <a:r>
              <a:rPr lang="en-GB" altLang="es-ES"/>
              <a:t>Third level</a:t>
            </a:r>
          </a:p>
          <a:p>
            <a:pPr lvl="3"/>
            <a:r>
              <a:rPr lang="en-GB" altLang="es-ES"/>
              <a:t>Fourth level</a:t>
            </a:r>
          </a:p>
          <a:p>
            <a:pPr lvl="4"/>
            <a:r>
              <a:rPr lang="en-GB" altLang="es-E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548E629-69C3-412A-F9F8-05C8DFBE7F3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686175" y="6459538"/>
            <a:ext cx="4821238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es-ES" altLang="es-E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E8CDFA2-6D9C-A790-084B-A863E81921B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9899650" y="6459538"/>
            <a:ext cx="1309688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914400" algn="l"/>
              </a:tabLst>
              <a:defRPr sz="1100">
                <a:solidFill>
                  <a:srgbClr val="FFFFFF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fld id="{1C2B174E-29FF-4E64-B2BD-5BC024EE41CE}" type="slidenum">
              <a:rPr lang="en-US" altLang="es-ES"/>
              <a:pPr/>
              <a:t>‹Nº›</a:t>
            </a:fld>
            <a:endParaRPr lang="en-US" altLang="es-ES"/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87E202CE-3B2B-F030-5D22-7EB36895E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42888"/>
            <a:ext cx="186372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8" name="Rectangle 10">
            <a:extLst>
              <a:ext uri="{FF2B5EF4-FFF2-40B4-BE49-F238E27FC236}">
                <a16:creationId xmlns:a16="http://schemas.microsoft.com/office/drawing/2014/main" id="{73788FA8-6877-1B0D-6DCB-3907E1929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6502400"/>
            <a:ext cx="2581275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s-ES" sz="1200" u="sng">
                <a:solidFill>
                  <a:srgbClr val="FFFFFF"/>
                </a:solidFill>
                <a:latin typeface="Calibri" panose="020F0502020204030204" pitchFamily="34" charset="0"/>
                <a:hlinkClick r:id="rId14"/>
              </a:rPr>
              <a:t>https://life-climamed.eu/home</a:t>
            </a:r>
            <a:r>
              <a:rPr lang="en-US" altLang="es-ES" sz="120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EE8343EC-E403-42A5-6904-E15BD3CF9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321425"/>
            <a:ext cx="12188825" cy="536575"/>
          </a:xfrm>
          <a:prstGeom prst="rect">
            <a:avLst/>
          </a:prstGeom>
          <a:solidFill>
            <a:srgbClr val="63A53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605DACB3-1410-9681-12DC-E03F292AC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3063" y="6413500"/>
            <a:ext cx="22510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n-US" altLang="es-ES" sz="900">
                <a:solidFill>
                  <a:srgbClr val="FFFFFF"/>
                </a:solidFill>
                <a:latin typeface="Bahnschrift SemiLight" panose="020B0502040204020203" pitchFamily="34" charset="0"/>
              </a:rPr>
              <a:t>www.envitech.org</a:t>
            </a:r>
          </a:p>
        </p:txBody>
      </p:sp>
      <p:pic>
        <p:nvPicPr>
          <p:cNvPr id="2061" name="Picture 13">
            <a:extLst>
              <a:ext uri="{FF2B5EF4-FFF2-40B4-BE49-F238E27FC236}">
                <a16:creationId xmlns:a16="http://schemas.microsoft.com/office/drawing/2014/main" id="{A5B710FC-B6DA-A917-1569-9B85547A2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4138" y="6369050"/>
            <a:ext cx="573087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62" name="Rectangle 14">
            <a:extLst>
              <a:ext uri="{FF2B5EF4-FFF2-40B4-BE49-F238E27FC236}">
                <a16:creationId xmlns:a16="http://schemas.microsoft.com/office/drawing/2014/main" id="{D3AA58C5-D9AD-82D3-0B0F-E9E4A324B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9225" y="6403975"/>
            <a:ext cx="29019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en-US" altLang="es-ES" sz="900">
                <a:solidFill>
                  <a:srgbClr val="FFFFFF"/>
                </a:solidFill>
                <a:latin typeface="DejaVuSans-Bold" charset="0"/>
              </a:rPr>
              <a:t>ClimaMED - LIFE17 CCM/GR/000087</a:t>
            </a:r>
          </a:p>
        </p:txBody>
      </p:sp>
      <p:pic>
        <p:nvPicPr>
          <p:cNvPr id="2063" name="Picture 15">
            <a:extLst>
              <a:ext uri="{FF2B5EF4-FFF2-40B4-BE49-F238E27FC236}">
                <a16:creationId xmlns:a16="http://schemas.microsoft.com/office/drawing/2014/main" id="{1AEB5507-404F-B894-AAAD-72C05E9F8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2650" y="6338888"/>
            <a:ext cx="420688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marL="11430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marL="16002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marL="20574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rtl="0" fontAlgn="base">
        <a:lnSpc>
          <a:spcPct val="8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rtl="0" fontAlgn="base">
        <a:lnSpc>
          <a:spcPct val="75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75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75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75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75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1A410FD-FD70-416D-B501-19460E02587D}" type="slidenum">
              <a:rPr lang="el-GR" smtClean="0"/>
              <a:pPr/>
              <a:t>‹Nº›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C4710051-0DC9-ED09-6786-70B3DB2DFF0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69792" y="243278"/>
            <a:ext cx="1864821" cy="5368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D64745-E23A-0D2C-65A4-62F11DCDF1E0}"/>
              </a:ext>
            </a:extLst>
          </p:cNvPr>
          <p:cNvSpPr txBox="1"/>
          <p:nvPr userDrawn="1"/>
        </p:nvSpPr>
        <p:spPr>
          <a:xfrm>
            <a:off x="44374" y="6502111"/>
            <a:ext cx="2582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https://life-climamed.eu/home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lang="el-GR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9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-climamed.eu/hom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68AC-87F1-46EF-9900-1E7DBDD38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960" y="1751278"/>
            <a:ext cx="8915399" cy="2216874"/>
          </a:xfrm>
        </p:spPr>
        <p:txBody>
          <a:bodyPr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</a:b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3D27E-DD8D-453A-8454-9C48BA1EE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07544" y="5548004"/>
            <a:ext cx="2984456" cy="954107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en-US" sz="1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l-GR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20558A-3E93-458F-8EDA-90A2F6A0ED5F}"/>
              </a:ext>
            </a:extLst>
          </p:cNvPr>
          <p:cNvSpPr txBox="1"/>
          <p:nvPr/>
        </p:nvSpPr>
        <p:spPr>
          <a:xfrm>
            <a:off x="44374" y="6502111"/>
            <a:ext cx="2582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https://life-climamed.eu/home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EEBB8B-AE4A-D4DC-8CF7-6B98C4474F9D}"/>
              </a:ext>
            </a:extLst>
          </p:cNvPr>
          <p:cNvSpPr txBox="1"/>
          <p:nvPr/>
        </p:nvSpPr>
        <p:spPr>
          <a:xfrm>
            <a:off x="3112982" y="4624674"/>
            <a:ext cx="60945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Tecnología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innovadora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para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ayudar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al sector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agrícola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mediterráneo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mitigar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cambio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climático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–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Clima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MED</a:t>
            </a:r>
            <a:b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LIFE17 CCM/GR/000087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086B80-77B2-0841-877D-3518C0014567}"/>
              </a:ext>
            </a:extLst>
          </p:cNvPr>
          <p:cNvSpPr txBox="1"/>
          <p:nvPr/>
        </p:nvSpPr>
        <p:spPr>
          <a:xfrm>
            <a:off x="3048719" y="2037824"/>
            <a:ext cx="60945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Casos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Prácticos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23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4106C02C-BEDB-2B37-3823-94EA388B94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</a:t>
            </a:r>
            <a:b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de las Medidas de Mitigación (+)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D03C8A64-C4BC-BE60-E238-8A54C20B8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98425" indent="-9842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16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Cultivos de cobertura en viñedos y olivos</a:t>
            </a:r>
          </a:p>
          <a:p>
            <a:pPr marL="387350" indent="-387350"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Los cultivos de cobertura pueden producir aumentos del COS y del control de la erosión en regiones semiáridas. Pueden hacer que el sistema sea rentable a largo plazo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marL="387350" indent="-387350"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Para los almendros, conservar los cultivos de cobertura al segarlos en vez de usar el arado de discos puede ser menos costoso, reducir los problemas con insectos y ácaros, causar menor compactación del suelo, aumentar la penetración del agua y requerir menos tiempo de gestión 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marL="387350" indent="-387350"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Los agricultores dudan sobre adoptar estas prácticas debido a la posible competencia por agua y nutrientes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16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Gestión de residuos</a:t>
            </a:r>
          </a:p>
          <a:p>
            <a:pPr marL="288925" indent="-288925"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La gestión de los residuos de la cebada y el trigo podría reducir la contaminación cerca de 0,12MtCO</a:t>
            </a:r>
            <a:r>
              <a:rPr lang="es-ES" altLang="es-ES" sz="1600" baseline="-8000" dirty="0">
                <a:solidFill>
                  <a:srgbClr val="404040"/>
                </a:solidFill>
                <a:latin typeface="Cambria" panose="02040503050406030204" pitchFamily="18" charset="0"/>
              </a:rPr>
              <a:t>2</a:t>
            </a: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e con gran coste positivo. El alto coste es debido a la pérdida de ingresos por la venta de paja como pienso, como </a:t>
            </a:r>
            <a:r>
              <a:rPr lang="es-ES" altLang="es-ES" sz="1600" dirty="0" err="1">
                <a:solidFill>
                  <a:srgbClr val="404040"/>
                </a:solidFill>
                <a:latin typeface="Cambria" panose="02040503050406030204" pitchFamily="18" charset="0"/>
              </a:rPr>
              <a:t>subprodcto</a:t>
            </a:r>
            <a:r>
              <a:rPr lang="es-ES" altLang="es-ES" sz="1600" dirty="0">
                <a:solidFill>
                  <a:srgbClr val="404040"/>
                </a:solidFill>
                <a:latin typeface="Cambria" panose="02040503050406030204" pitchFamily="18" charset="0"/>
              </a:rPr>
              <a:t>. Añadir residuos de cultivos al suelo también puede aumentar el retorno de carbono y el secuestro de COS </a:t>
            </a: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1600" dirty="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11540CBF-332A-B3BC-37FE-9F4246427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Conclusión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5730176-863C-F31C-A04C-2524812AE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22275" indent="-4222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La investigación ofrece un amplio análisis multidisciplinario de las conexiones entre mitigar el cambio climático y los aspectos económicos de la gestión agrícola sostenible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374151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Aún cuando la rentabilidad y la reducción de contaminación son óptimas, hay factores agronómicos y sociales que pueden crear barreras a la hora de implementar prácticas sostenibles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374151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Las intervenciones políticas y proporcionar formación y servicios de asesoramiento a los agricultores puede mejorar sus habilidades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374151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Las subvenciones de capital y los subsidios pueden satisfacer las necesidades de material de los agricultores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374151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Las tradiciones arraigadas de los agricultores en cuanto a la producción agrícola, las condiciones de mercado y la baja disponibilidad de recursos no se puede controlar mediante la aplicación de políticas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1600" dirty="0">
              <a:solidFill>
                <a:srgbClr val="374151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1600" dirty="0">
                <a:solidFill>
                  <a:srgbClr val="374151"/>
                </a:solidFill>
                <a:latin typeface="Cambria" panose="02040503050406030204" pitchFamily="18" charset="0"/>
              </a:rPr>
              <a:t>Se puede lograr una reducción más rentable de GEI al centrarse en la gestión de nutrientes y en reducir las emisiones de metano (fermentación entérica)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866D0B72-DE22-D1F9-B7E1-972023F912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758825"/>
            <a:ext cx="10058400" cy="3565525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s-ES" sz="4800" dirty="0">
                <a:solidFill>
                  <a:srgbClr val="262626"/>
                </a:solidFill>
                <a:latin typeface="Cambria" panose="02040503050406030204" pitchFamily="18" charset="0"/>
              </a:rPr>
              <a:t>Reduced tillage as an alternative to no-tillage under Mediterranean </a:t>
            </a:r>
            <a:br>
              <a:rPr lang="en-US" altLang="es-ES" sz="4800" dirty="0">
                <a:solidFill>
                  <a:srgbClr val="262626"/>
                </a:solidFill>
                <a:latin typeface="Cambria" panose="02040503050406030204" pitchFamily="18" charset="0"/>
              </a:rPr>
            </a:br>
            <a:r>
              <a:rPr lang="en-US" altLang="es-ES" sz="4800" dirty="0">
                <a:solidFill>
                  <a:srgbClr val="262626"/>
                </a:solidFill>
                <a:latin typeface="Cambria" panose="02040503050406030204" pitchFamily="18" charset="0"/>
              </a:rPr>
              <a:t>conditions: A case study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4C4531E2-5250-F65E-2730-A6F2AD40CD4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100138" y="4456113"/>
            <a:ext cx="10058400" cy="1143000"/>
          </a:xfrm>
          <a:ln/>
        </p:spPr>
        <p:txBody>
          <a:bodyPr lIns="91440" tIns="45720" rIns="91440" bIns="45720"/>
          <a:lstStyle/>
          <a:p>
            <a:pPr marL="0" indent="0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2400" dirty="0">
                <a:solidFill>
                  <a:srgbClr val="455F51"/>
                </a:solidFill>
                <a:latin typeface="Cambria" panose="02040503050406030204" pitchFamily="18" charset="0"/>
              </a:rPr>
              <a:t>R. Lopez-Garrido, E. </a:t>
            </a:r>
            <a:r>
              <a:rPr lang="es-ES" altLang="es-ES" sz="2400" dirty="0" err="1">
                <a:solidFill>
                  <a:srgbClr val="455F51"/>
                </a:solidFill>
                <a:latin typeface="Cambria" panose="02040503050406030204" pitchFamily="18" charset="0"/>
              </a:rPr>
              <a:t>Madejón</a:t>
            </a:r>
            <a:r>
              <a:rPr lang="es-ES" altLang="es-ES" sz="2400" dirty="0">
                <a:solidFill>
                  <a:srgbClr val="455F51"/>
                </a:solidFill>
                <a:latin typeface="Cambria" panose="02040503050406030204" pitchFamily="18" charset="0"/>
              </a:rPr>
              <a:t>, M. León-Camacho, I. Girón, F. Moreno, J.M. Murillo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4713F8F5-12B1-82E9-84C7-0D1869254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5670550"/>
            <a:ext cx="7707313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/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s-ES" altLang="es-ES"/>
              <a:t>‘Labranza reducida como alternativa a la labranza cero en condiciones mediterráneas: caso práctico’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0B99E3B9-DC04-64B0-06C8-3481C1FD4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Introducción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7B2545D6-30F6-BCD0-0CA6-FB173A9B2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266700" indent="-2667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</a:pPr>
            <a:r>
              <a:rPr lang="es-ES" altLang="es-ES" sz="2400" b="1">
                <a:solidFill>
                  <a:srgbClr val="404040"/>
                </a:solidFill>
                <a:latin typeface="Cambria" panose="02040503050406030204" pitchFamily="18" charset="0"/>
              </a:rPr>
              <a:t>Objetivo de la investigación</a:t>
            </a:r>
          </a:p>
          <a:p>
            <a:pPr algn="just" hangingPunct="1">
              <a:lnSpc>
                <a:spcPct val="100000"/>
              </a:lnSpc>
            </a:pPr>
            <a:endParaRPr lang="es-ES" altLang="es-ES" sz="2400" b="1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Comparar el desarrollo de los cultivos a través de las propiedades físicas, químicas y bioquímicas de los suelos bajo distintos sistemas de labranza:</a:t>
            </a:r>
          </a:p>
          <a:p>
            <a:pPr algn="just" hangingPunct="1">
              <a:lnSpc>
                <a:spcPct val="100000"/>
              </a:lnSpc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Labranza Tradicional (LT)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 Labranza Reducida (LR)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 Labranza Cero (LC)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E995E5B7-F6CC-7BA9-1834-43C70EEABB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  <a:t>Área Estudiada</a:t>
            </a: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288F2956-01A8-08CB-84C9-F64EFB9A5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27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50850" indent="-4508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Sevilla, España</a:t>
            </a: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b="1">
                <a:solidFill>
                  <a:srgbClr val="404040"/>
                </a:solidFill>
                <a:latin typeface="Cambria" panose="02040503050406030204" pitchFamily="18" charset="0"/>
              </a:rPr>
              <a:t>Suelo: </a:t>
            </a: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Suelo arenoso-arcilloso-limoso, Entisol</a:t>
            </a:r>
          </a:p>
          <a:p>
            <a:pPr algn="just" hangingPunct="1">
              <a:lnSpc>
                <a:spcPct val="11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b="1">
                <a:solidFill>
                  <a:srgbClr val="404040"/>
                </a:solidFill>
                <a:latin typeface="Cambria" panose="02040503050406030204" pitchFamily="18" charset="0"/>
              </a:rPr>
              <a:t>El clima</a:t>
            </a: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 es típicamente mediterráneo, con inviernos levemente lluviosos (484 mm de lluvia al año de media) y veranos muy calurosos y secos</a:t>
            </a: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endParaRPr lang="es-ES" altLang="es-ES" sz="2000" u="sng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10000"/>
              </a:lnSpc>
              <a:buClrTx/>
              <a:buSzTx/>
              <a:buFontTx/>
              <a:buNone/>
            </a:pPr>
            <a:r>
              <a:rPr lang="es-ES" altLang="es-ES" sz="2000" u="sng">
                <a:solidFill>
                  <a:srgbClr val="404040"/>
                </a:solidFill>
                <a:latin typeface="Cambria" panose="02040503050406030204" pitchFamily="18" charset="0"/>
              </a:rPr>
              <a:t>Se analizaron tres procesos de labranza</a:t>
            </a:r>
          </a:p>
          <a:p>
            <a:pPr marL="266700" indent="-266700" algn="just" hangingPunct="1">
              <a:lnSpc>
                <a:spcPct val="110000"/>
              </a:lnSpc>
              <a:buClrTx/>
              <a:buSzTx/>
              <a:buFontTx/>
              <a:buNone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- </a:t>
            </a:r>
            <a:r>
              <a:rPr lang="es-ES" altLang="es-ES" sz="2000" b="1">
                <a:solidFill>
                  <a:srgbClr val="404040"/>
                </a:solidFill>
                <a:latin typeface="Cambria" panose="02040503050406030204" pitchFamily="18" charset="0"/>
              </a:rPr>
              <a:t>Labranza tradicional (LT)</a:t>
            </a: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: un arado con vertedera (alrededor de 25–30 cm de profundidad), dos con cincel a 25 cm de profundidad y un rastreo con discos a 12 cm de profundidad</a:t>
            </a:r>
          </a:p>
          <a:p>
            <a:pPr marL="266700" indent="-266700" algn="just" hangingPunct="1">
              <a:lnSpc>
                <a:spcPct val="110000"/>
              </a:lnSpc>
              <a:buClrTx/>
              <a:buSzTx/>
              <a:buFontTx/>
              <a:buNone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- </a:t>
            </a:r>
            <a:r>
              <a:rPr lang="es-ES" altLang="es-ES" sz="2000" b="1">
                <a:solidFill>
                  <a:srgbClr val="404040"/>
                </a:solidFill>
                <a:latin typeface="Cambria" panose="02040503050406030204" pitchFamily="18" charset="0"/>
              </a:rPr>
              <a:t>Labranza reducida (LR): </a:t>
            </a: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solo un arado con cincel a 25 cm de profundidad seguido de un rastreo con discos a 5 cm de profundidad</a:t>
            </a:r>
          </a:p>
          <a:p>
            <a:pPr marL="266700" indent="-266700" algn="just" hangingPunct="1">
              <a:lnSpc>
                <a:spcPct val="110000"/>
              </a:lnSpc>
              <a:buClrTx/>
              <a:buSzTx/>
              <a:buFontTx/>
              <a:buNone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- </a:t>
            </a:r>
            <a:r>
              <a:rPr lang="es-ES" altLang="es-ES" sz="2000" b="1">
                <a:solidFill>
                  <a:srgbClr val="404040"/>
                </a:solidFill>
                <a:latin typeface="Cambria" panose="02040503050406030204" pitchFamily="18" charset="0"/>
              </a:rPr>
              <a:t>Labranza cero (LC</a:t>
            </a:r>
            <a:r>
              <a:rPr lang="es-ES" altLang="es-ES" sz="2100" b="1">
                <a:solidFill>
                  <a:srgbClr val="404040"/>
                </a:solidFill>
                <a:latin typeface="Cambria" panose="02040503050406030204" pitchFamily="18" charset="0"/>
              </a:rPr>
              <a:t>): </a:t>
            </a:r>
            <a:r>
              <a:rPr lang="es-ES" altLang="es-ES" sz="2100">
                <a:solidFill>
                  <a:srgbClr val="404040"/>
                </a:solidFill>
                <a:latin typeface="Cambria" panose="02040503050406030204" pitchFamily="18" charset="0"/>
              </a:rPr>
              <a:t>pulverizar el terreno con herbicidas de pre-emergencia y dejar los residuos de cultivos en la superficie (siembra directa)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03EFA576-5963-9C1E-1561-4C6C6AFB4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Contenido de Carbono Orgánico del Suelo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B34A116-F62E-40D4-AEF7-CC2261FD0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2208213"/>
            <a:ext cx="9898062" cy="228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marL="2857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El acúmulo de COS a 0–25 cm de profundidad fue mayor con los sistemas de menor labranza (LR y LC) comparados con el sistema tradicional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La LC aumentó significativamente el COS en la superficie (cerca del 20%), pero con la tendencia opuesta a mayor profundidad (10-25 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59EFFCB5-FDE1-F2C3-FA24-1CA17BC972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Propiedades Físicas del Suelo</a:t>
            </a:r>
            <a:b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y Respuesta Vegetal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714D1B9-141B-E4F1-326B-AC0C48A2D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8" y="2171700"/>
            <a:ext cx="10482262" cy="2444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La germinación, altura de los vegetales y el rendimiento fueron similares con LR y LT, o ligeramente superiores con LR</a:t>
            </a:r>
          </a:p>
          <a:p>
            <a:pPr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24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Por contra, el rendimiento, peso del grano, densidad vegetal y la altura fueron extremadamente bajas con la LC, haciendo que este método sea prohibitivo para el agricultor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684C280F-E5A6-DA76-BC73-54E9109ACF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  <a:t>Conclusión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10347118-6104-FCD7-ECFB-40FCDF353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50850" indent="-4508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>
                <a:solidFill>
                  <a:srgbClr val="404040"/>
                </a:solidFill>
                <a:latin typeface="Cambria" panose="02040503050406030204" pitchFamily="18" charset="0"/>
              </a:rPr>
              <a:t>La LC mejoró la calidad del suelo en cuanto a sus propiedades químicas y bioquímicas, pero afectó a la propiedades físicas del suelo y la resistencia a la penetración. Después se vieron gravemente afectadas la productividad de los cultivos y la calidad de las semillas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2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>
                <a:solidFill>
                  <a:srgbClr val="404040"/>
                </a:solidFill>
                <a:latin typeface="Cambria" panose="02040503050406030204" pitchFamily="18" charset="0"/>
              </a:rPr>
              <a:t>La LR es la mejor opción para mantener el rendimiento del cultivo a la vez que se mejoran las propiedades del suelo y el secuestro de carbono del suelo. La reacción del suelo a la LR mejoró significativamente y la calidad de las semillas fue ligeramente mejor que con la LT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2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>
                <a:solidFill>
                  <a:srgbClr val="404040"/>
                </a:solidFill>
                <a:latin typeface="Cambria" panose="02040503050406030204" pitchFamily="18" charset="0"/>
              </a:rPr>
              <a:t>Hay que alentar a los agricultores a usar técnicas menos invasivas para el medio ambiente. Para conseguirlo, hay que implantar una gestión del terreno que sea justificada y flexible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9533AECD-0192-78D0-CA7D-8112894B747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758825"/>
            <a:ext cx="10058400" cy="3565525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  <a:t>Impact of alley cropping </a:t>
            </a:r>
            <a:r>
              <a:rPr lang="en-US" altLang="es-ES" sz="4400" dirty="0" err="1">
                <a:solidFill>
                  <a:srgbClr val="262626"/>
                </a:solidFill>
                <a:latin typeface="Cambria" panose="02040503050406030204" pitchFamily="18" charset="0"/>
              </a:rPr>
              <a:t>agroforestry</a:t>
            </a:r>
            <a:r>
              <a:rPr lang="en-US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  <a:t> on stocks, forms and spatial</a:t>
            </a:r>
            <a:r>
              <a:rPr lang="el-GR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  <a:t> </a:t>
            </a:r>
            <a:r>
              <a:rPr lang="en-US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  <a:t>distribution of soil organic carbon — A case study in a </a:t>
            </a:r>
            <a:br>
              <a:rPr lang="en-US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</a:br>
            <a:r>
              <a:rPr lang="en-US" altLang="es-ES" sz="4400" dirty="0">
                <a:solidFill>
                  <a:srgbClr val="262626"/>
                </a:solidFill>
                <a:latin typeface="Cambria" panose="02040503050406030204" pitchFamily="18" charset="0"/>
              </a:rPr>
              <a:t>Mediterranean context</a:t>
            </a: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E3365E1B-64E3-DA5A-1CEE-4424866A869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100138" y="4456113"/>
            <a:ext cx="10058400" cy="1143000"/>
          </a:xfrm>
          <a:ln/>
        </p:spPr>
        <p:txBody>
          <a:bodyPr lIns="91440" tIns="45720" rIns="91440" bIns="45720"/>
          <a:lstStyle/>
          <a:p>
            <a:pPr marL="0" indent="0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2400">
                <a:solidFill>
                  <a:srgbClr val="455F51"/>
                </a:solidFill>
                <a:latin typeface="Cambria" panose="02040503050406030204" pitchFamily="18" charset="0"/>
              </a:rPr>
              <a:t>Rémi Cardinael,Tiphaine Chevallier, Bernard G. Barthès, Nicolas P.A. Saby, Théophile Parent, Christian Dupraz, Martial Bernoux, Claire Chenu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0FE95C84-69D1-79C1-A5B0-D95A3AC1A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6350" y="5778500"/>
            <a:ext cx="10163175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/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s-ES" altLang="es-ES"/>
              <a:t>‘El impacto del cultivo en callejones de la agroforestería en las reservas, formas y distribución espacial del carbono orgánico del suelo – caso práctico en un contexto mediterráneo’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>
            <a:extLst>
              <a:ext uri="{FF2B5EF4-FFF2-40B4-BE49-F238E27FC236}">
                <a16:creationId xmlns:a16="http://schemas.microsoft.com/office/drawing/2014/main" id="{D0E04A1C-F742-E5D2-7C14-61A86D0F0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Introducción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D194C7D7-60CC-8D74-79F8-2C0D5317A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92075" indent="-92075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</a:pPr>
            <a:r>
              <a:rPr lang="es-ES" altLang="es-ES" sz="2400" b="1">
                <a:solidFill>
                  <a:srgbClr val="404040"/>
                </a:solidFill>
                <a:latin typeface="Cambria" panose="02040503050406030204" pitchFamily="18" charset="0"/>
              </a:rPr>
              <a:t>El objetivo del estudio es evaluar el impacto que tiene añadir filas de árboles madereros en tierras arables en el almacenamiento de COS</a:t>
            </a:r>
          </a:p>
          <a:p>
            <a:pPr algn="just" hangingPunct="1">
              <a:lnSpc>
                <a:spcPct val="100000"/>
              </a:lnSpc>
            </a:pPr>
            <a:endParaRPr lang="es-ES" altLang="es-ES" sz="2400" b="1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400" i="1">
                <a:solidFill>
                  <a:srgbClr val="404040"/>
                </a:solidFill>
                <a:latin typeface="Cambria" panose="02040503050406030204" pitchFamily="18" charset="0"/>
              </a:rPr>
              <a:t>La hipótesis es que las reservas de COS serían mayores en el terreno agroforestal comparado al terreno de control, incluso a niveles profundos, y que las reservas de COS bajarían cuanto más lejos se esté de los árboles a todas las profundidades.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A041BFFC-B563-9A44-6EB4-46862CD9BB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758825"/>
            <a:ext cx="10058400" cy="3565525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s-ES" sz="4800" dirty="0">
                <a:solidFill>
                  <a:srgbClr val="262626"/>
                </a:solidFill>
                <a:latin typeface="Cambria" panose="02040503050406030204" pitchFamily="18" charset="0"/>
              </a:rPr>
              <a:t>Management of agricultural soils for greenhouse gas mitigation: Learning from a case study in NE Spain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2B23C5CD-AD63-5E93-6334-9CE0C83515A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100138" y="4456113"/>
            <a:ext cx="10058400" cy="1143000"/>
          </a:xfrm>
          <a:ln/>
        </p:spPr>
        <p:txBody>
          <a:bodyPr lIns="91440" tIns="45720" rIns="91440" bIns="45720"/>
          <a:lstStyle/>
          <a:p>
            <a:pPr marL="0" indent="0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1800">
                <a:solidFill>
                  <a:srgbClr val="455F51"/>
                </a:solidFill>
                <a:latin typeface="Cambria" panose="02040503050406030204" pitchFamily="18" charset="0"/>
              </a:rPr>
              <a:t>Sánchez B., Iglesias A., Mcvittie A., Álvaro-fuentes J., Ingram J., Mills J., Lesschen JP., Kuikman PJ.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F27527B5-2AD9-7B74-3A06-DB298C268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5638800"/>
            <a:ext cx="7675562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/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s-ES" altLang="es-ES"/>
              <a:t>‘Gestión de suelos agrícolas para mitigar los gases de efecto invernadero: aprendiendo de un caso práctico en el noreste de España’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02E274EE-5740-17B5-B42F-A5304427C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Área Estudiada</a:t>
            </a: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C8D9605C-D821-905F-6008-A1D6E613E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358775" indent="-3587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Prades-le-</a:t>
            </a:r>
            <a:r>
              <a:rPr lang="es-ES" altLang="es-ES" sz="2000" dirty="0" err="1">
                <a:solidFill>
                  <a:srgbClr val="404040"/>
                </a:solidFill>
                <a:latin typeface="Cambria" panose="02040503050406030204" pitchFamily="18" charset="0"/>
              </a:rPr>
              <a:t>Lez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, 15 km al norte de Montpellier, Francia</a:t>
            </a: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b="1" dirty="0">
                <a:solidFill>
                  <a:srgbClr val="404040"/>
                </a:solidFill>
                <a:latin typeface="Cambria" panose="02040503050406030204" pitchFamily="18" charset="0"/>
              </a:rPr>
              <a:t>El clima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 es subhúmedo y mediterráneo, con una temperatura media de 15,4°C y una media de lluvia anual de 873 mm</a:t>
            </a: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b="1" dirty="0">
                <a:solidFill>
                  <a:srgbClr val="404040"/>
                </a:solidFill>
                <a:latin typeface="Cambria" panose="02040503050406030204" pitchFamily="18" charset="0"/>
              </a:rPr>
              <a:t>Árbol: 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nogales híbridos (</a:t>
            </a:r>
            <a:r>
              <a:rPr lang="es-ES" altLang="es-ES" sz="2000" i="1" dirty="0" err="1">
                <a:solidFill>
                  <a:srgbClr val="404040"/>
                </a:solidFill>
                <a:latin typeface="Cambria" panose="02040503050406030204" pitchFamily="18" charset="0"/>
              </a:rPr>
              <a:t>Juglans</a:t>
            </a:r>
            <a:r>
              <a:rPr lang="es-ES" altLang="es-ES" sz="2000" i="1" dirty="0">
                <a:solidFill>
                  <a:srgbClr val="404040"/>
                </a:solidFill>
                <a:latin typeface="Cambria" panose="02040503050406030204" pitchFamily="18" charset="0"/>
              </a:rPr>
              <a:t> regia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 × </a:t>
            </a:r>
            <a:r>
              <a:rPr lang="es-ES" altLang="es-ES" sz="2000" i="1" dirty="0" err="1">
                <a:solidFill>
                  <a:srgbClr val="404040"/>
                </a:solidFill>
                <a:latin typeface="Cambria" panose="02040503050406030204" pitchFamily="18" charset="0"/>
              </a:rPr>
              <a:t>nigra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 variedad NG23) con una densidad de 110 </a:t>
            </a: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None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      arboles/hectárea</a:t>
            </a: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La zona cultivada entre hileras de árboles medía 11 metros de ancho</a:t>
            </a:r>
          </a:p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b="1" dirty="0">
                <a:solidFill>
                  <a:srgbClr val="404040"/>
                </a:solidFill>
                <a:latin typeface="Cambria" panose="02040503050406030204" pitchFamily="18" charset="0"/>
              </a:rPr>
              <a:t>Cultivo de todo el año: 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Sobre todo trigo duro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61B9335C-F80A-0737-EBDA-A109889AF5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Concentración de </a:t>
            </a:r>
            <a:b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Carbono Orgánico del Suelo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542109B-A84A-4C05-B9AE-1C32A9EBD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038" y="2085975"/>
            <a:ext cx="9840912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marL="2857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La profundidad del suelo y su localización, es decir, en la hilera de árboles o hilera entre árboles, eran las únicas variables que afectaban de manera significativa a las concentraciones de COS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La distancia al árbol más cercano no tenía un efecto significativo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A una profundidad de 0–10 cm, había el doble de concentración de COS en la hilera de árboles comparada con la hilera entre árboles y el terreno de control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>
                <a:solidFill>
                  <a:srgbClr val="404040"/>
                </a:solidFill>
                <a:latin typeface="Cambria" panose="02040503050406030204" pitchFamily="18" charset="0"/>
              </a:rPr>
              <a:t>La concentración de COS era significativamente mayor en la hilera de árboles que en el terreno control hasta los 120 cm de profundidad de suelo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84F417D5-DF53-CB36-967E-7A7940C845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  <a:t>Reservas de </a:t>
            </a:r>
            <a:b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  <a:t>Carbono Orgánico del Suelo </a:t>
            </a:r>
            <a:b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dirty="0">
                <a:solidFill>
                  <a:srgbClr val="404040"/>
                </a:solidFill>
                <a:latin typeface="Cambria" panose="02040503050406030204" pitchFamily="18" charset="0"/>
              </a:rPr>
              <a:t>(en función de la profundidad del suelo, su localización y la distancia al árbol más cercano)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837E9A11-FC48-B9DA-7357-4D204781A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2449513"/>
            <a:ext cx="10502900" cy="338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Se ha demostrado que hay una variación en la reserva de COS dependiendo de la profundidad y la distancia al árbol más cercano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En este estudio, las reservas de COS se vieron significativamente afectadas por la profundidad del suelo y su localización (hilera de árboles versus entre hileras de árboles), pero no por la distancia al árbol más cercano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Las reservas de COS eran significativamente mayores en la hilera de árboles que en la hilera entre árboles y el terreno de control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79946BB6-35C4-3418-8A64-06CCFBE09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Conclusión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860ED050-A62D-62A8-89D2-1AFE4AD74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63550" indent="-4635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2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Junto con otras prácticas climáticamente inteligentes (p. ej. labranza cero), los sistemas agroforestales de cultivo en callejones pueden mejorar las reservas de COS y ayudar a mitigar el cambio climático</a:t>
            </a:r>
          </a:p>
          <a:p>
            <a:pPr algn="just" hangingPunct="1">
              <a:lnSpc>
                <a:spcPct val="12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2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Tres hileras muestran similitudes con los pastos permanentes con árboles, ya que favorecen el crecimiento de vegetación herbácea y se evita la labranza del suelo</a:t>
            </a:r>
          </a:p>
          <a:p>
            <a:pPr algn="just" hangingPunct="1">
              <a:lnSpc>
                <a:spcPct val="12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2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A profundidades de suelo de 0–30 cm, la cantidad acumulada de COS en tres hileras fue 0,94 ± 0,09 Mg C/</a:t>
            </a:r>
            <a:r>
              <a:rPr lang="es-ES" altLang="es-ES" sz="2000" dirty="0" err="1">
                <a:solidFill>
                  <a:srgbClr val="404040"/>
                </a:solidFill>
                <a:latin typeface="Cambria" panose="02040503050406030204" pitchFamily="18" charset="0"/>
              </a:rPr>
              <a:t>ha·año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. Este hallazgo recalca la importancia que podría tener gestionar hileras de árboles para aumentar el COS almacenado en sistemas agroforestales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5EC5C13E-108D-366E-3278-53789269D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Conclusión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92580F03-A265-5EBC-38B6-E7D74EC4B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50850" indent="-4508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El muestreo a profundidades de 2 metros indica que a 0-30 cm la capa de suelo tenía menos del 20% de las reservas totales de carbono orgánico del suelo. Esto resalta el papel crucial que tienen las capas más profundas de suelo en el almacenaje de carbono orgánico del suelo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>
                <a:solidFill>
                  <a:srgbClr val="404040"/>
                </a:solidFill>
                <a:latin typeface="Cambria" panose="02040503050406030204" pitchFamily="18" charset="0"/>
              </a:rPr>
              <a:t>Se podría explicar la menor tasa de acumulación comparada con otros países por el clima más cálido y temperaturas más altas, lo cual promueve la descomposición de materia orgánica</a:t>
            </a: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200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2486-E294-DFB3-854E-3FFEF2245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err="1"/>
              <a:t>Introducción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2567-95D1-829E-F5B7-AC34EA223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274907"/>
          </a:xfrm>
        </p:spPr>
        <p:txBody>
          <a:bodyPr>
            <a:normAutofit/>
          </a:bodyPr>
          <a:lstStyle/>
          <a:p>
            <a:r>
              <a:rPr lang="en-US" dirty="0"/>
              <a:t>Este </a:t>
            </a:r>
            <a:r>
              <a:rPr lang="en-US" dirty="0" err="1"/>
              <a:t>estudio</a:t>
            </a:r>
            <a:r>
              <a:rPr lang="en-US" dirty="0"/>
              <a:t> se centra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evaluar</a:t>
            </a:r>
            <a:r>
              <a:rPr lang="en-US" dirty="0"/>
              <a:t> las </a:t>
            </a:r>
            <a:r>
              <a:rPr lang="en-US" dirty="0" err="1"/>
              <a:t>prácticas</a:t>
            </a:r>
            <a:r>
              <a:rPr lang="en-US" dirty="0"/>
              <a:t> que </a:t>
            </a:r>
            <a:r>
              <a:rPr lang="en-US" dirty="0" err="1"/>
              <a:t>contribuyen</a:t>
            </a:r>
            <a:r>
              <a:rPr lang="en-US" dirty="0"/>
              <a:t> a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de </a:t>
            </a:r>
            <a:r>
              <a:rPr lang="en-US" dirty="0" err="1"/>
              <a:t>mitigación</a:t>
            </a:r>
            <a:r>
              <a:rPr lang="en-US" dirty="0"/>
              <a:t> de GEI y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un claro </a:t>
            </a:r>
            <a:r>
              <a:rPr lang="en-US" dirty="0" err="1"/>
              <a:t>beneficio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cuanto</a:t>
            </a:r>
            <a:r>
              <a:rPr lang="en-US" dirty="0"/>
              <a:t> al </a:t>
            </a:r>
            <a:r>
              <a:rPr lang="en-US" dirty="0" err="1"/>
              <a:t>contenido</a:t>
            </a:r>
            <a:r>
              <a:rPr lang="en-US" dirty="0"/>
              <a:t> de </a:t>
            </a:r>
            <a:r>
              <a:rPr lang="en-US" dirty="0" err="1"/>
              <a:t>carbono</a:t>
            </a:r>
            <a:r>
              <a:rPr lang="en-US" dirty="0"/>
              <a:t> </a:t>
            </a:r>
            <a:r>
              <a:rPr lang="en-US" dirty="0" err="1"/>
              <a:t>orgánico</a:t>
            </a:r>
            <a:r>
              <a:rPr lang="en-US" dirty="0"/>
              <a:t> del </a:t>
            </a:r>
            <a:r>
              <a:rPr lang="en-US" dirty="0" err="1"/>
              <a:t>suelo</a:t>
            </a:r>
            <a:r>
              <a:rPr lang="en-US" dirty="0"/>
              <a:t> (COS), tanto </a:t>
            </a:r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perpectiva</a:t>
            </a:r>
            <a:r>
              <a:rPr lang="en-US" dirty="0"/>
              <a:t> </a:t>
            </a:r>
            <a:r>
              <a:rPr lang="en-US" dirty="0" err="1"/>
              <a:t>agrónoma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socioeconómica</a:t>
            </a:r>
            <a:r>
              <a:rPr lang="en-US" dirty="0"/>
              <a:t>.</a:t>
            </a:r>
          </a:p>
          <a:p>
            <a:r>
              <a:rPr lang="en-US" dirty="0"/>
              <a:t>Los </a:t>
            </a:r>
            <a:r>
              <a:rPr lang="en-US" dirty="0" err="1"/>
              <a:t>tres</a:t>
            </a:r>
            <a:r>
              <a:rPr lang="en-US" dirty="0"/>
              <a:t> </a:t>
            </a:r>
            <a:r>
              <a:rPr lang="en-US" dirty="0" err="1"/>
              <a:t>asuntos</a:t>
            </a:r>
            <a:r>
              <a:rPr lang="en-US" dirty="0"/>
              <a:t> </a:t>
            </a:r>
            <a:r>
              <a:rPr lang="en-US" dirty="0" err="1"/>
              <a:t>importantes</a:t>
            </a:r>
            <a:r>
              <a:rPr lang="en-US" dirty="0"/>
              <a:t> que </a:t>
            </a:r>
            <a:r>
              <a:rPr lang="en-US" dirty="0" err="1"/>
              <a:t>aborda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investigación</a:t>
            </a:r>
            <a:r>
              <a:rPr lang="en-US" dirty="0"/>
              <a:t> son:</a:t>
            </a:r>
          </a:p>
          <a:p>
            <a:pPr marL="450850" indent="-450850">
              <a:buFont typeface="Wingdings" panose="05000000000000000000" pitchFamily="2" charset="2"/>
              <a:buChar char="q"/>
            </a:pPr>
            <a:r>
              <a:rPr lang="en-US" dirty="0"/>
              <a:t>¿Son </a:t>
            </a:r>
            <a:r>
              <a:rPr lang="en-US" dirty="0" err="1"/>
              <a:t>rentables</a:t>
            </a:r>
            <a:r>
              <a:rPr lang="en-US" dirty="0"/>
              <a:t> para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agricultores</a:t>
            </a:r>
            <a:r>
              <a:rPr lang="en-US" dirty="0"/>
              <a:t>?</a:t>
            </a:r>
          </a:p>
          <a:p>
            <a:pPr marL="450850" indent="-450850">
              <a:buFont typeface="Wingdings" panose="05000000000000000000" pitchFamily="2" charset="2"/>
              <a:buChar char="q"/>
            </a:pPr>
            <a:r>
              <a:rPr lang="en-US" dirty="0"/>
              <a:t>¿</a:t>
            </a:r>
            <a:r>
              <a:rPr lang="en-US" dirty="0" err="1"/>
              <a:t>Reducen</a:t>
            </a:r>
            <a:r>
              <a:rPr lang="en-US" dirty="0"/>
              <a:t> las </a:t>
            </a:r>
            <a:r>
              <a:rPr lang="en-US" dirty="0" err="1"/>
              <a:t>emisiones</a:t>
            </a:r>
            <a:r>
              <a:rPr lang="en-US" dirty="0"/>
              <a:t> de Gases de </a:t>
            </a:r>
            <a:r>
              <a:rPr lang="en-US" dirty="0" err="1"/>
              <a:t>Efecto</a:t>
            </a:r>
            <a:r>
              <a:rPr lang="en-US" dirty="0"/>
              <a:t> </a:t>
            </a:r>
            <a:r>
              <a:rPr lang="en-US" dirty="0" err="1"/>
              <a:t>Invernadero</a:t>
            </a:r>
            <a:r>
              <a:rPr lang="en-US" dirty="0"/>
              <a:t> (GEI)?</a:t>
            </a:r>
          </a:p>
          <a:p>
            <a:pPr marL="450850" indent="-450850">
              <a:buFont typeface="Wingdings" panose="05000000000000000000" pitchFamily="2" charset="2"/>
              <a:buChar char="q"/>
            </a:pPr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políticas</a:t>
            </a:r>
            <a:r>
              <a:rPr lang="en-US" dirty="0"/>
              <a:t> </a:t>
            </a:r>
            <a:r>
              <a:rPr lang="en-US" dirty="0" err="1"/>
              <a:t>favorecen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implementación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803875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BDEA6793-BBE2-E10C-BB8C-FA40AF06D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800" dirty="0">
                <a:solidFill>
                  <a:srgbClr val="404040"/>
                </a:solidFill>
                <a:latin typeface="Cambria" panose="02040503050406030204" pitchFamily="18" charset="0"/>
              </a:rPr>
              <a:t>Área Estudiada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38222C87-6DC4-C559-7C2F-0882BD260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450850" indent="-4508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El estudio se realizó en la región de Aragón, en el noreste de España (47.000 km</a:t>
            </a:r>
            <a:r>
              <a:rPr lang="es-ES" altLang="es-ES" sz="2400" baseline="33000" dirty="0">
                <a:solidFill>
                  <a:srgbClr val="404040"/>
                </a:solidFill>
                <a:latin typeface="Cambria" panose="02040503050406030204" pitchFamily="18" charset="0"/>
              </a:rPr>
              <a:t>2</a:t>
            </a: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)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Esta zona representa las condiciones semiáridas de los sistemas agrícolas mediterráneos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El área estudiada tiene un 89% de cultivos de secano y 11% de regadío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La labranza y la retirada de residuos de cultivos </a:t>
            </a:r>
          </a:p>
          <a:p>
            <a:pPr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None/>
            </a:pPr>
            <a:r>
              <a:rPr lang="es-ES" altLang="es-ES" sz="2400" dirty="0">
                <a:solidFill>
                  <a:srgbClr val="404040"/>
                </a:solidFill>
                <a:latin typeface="Cambria" panose="02040503050406030204" pitchFamily="18" charset="0"/>
              </a:rPr>
              <a:t>       tradicionales han degradado el suelo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4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  <p:pic>
        <p:nvPicPr>
          <p:cNvPr id="7171" name="Picture 3">
            <a:extLst>
              <a:ext uri="{FF2B5EF4-FFF2-40B4-BE49-F238E27FC236}">
                <a16:creationId xmlns:a16="http://schemas.microsoft.com/office/drawing/2014/main" id="{BFD47E2D-D2E5-506E-FFE3-ACB7DBC60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663" y="4500563"/>
            <a:ext cx="2814637" cy="190341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947CFC8F-DA34-BFF1-A49C-280AAC1D4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 y sus costes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D8CAD9B7-8EE6-DD01-3992-31956E458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665288"/>
            <a:ext cx="100584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92075" indent="-920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Si se implementaran todas las prácticas, la emisión anual en esta región del noreste de España se podría reducir en 1,34 MtCO</a:t>
            </a:r>
            <a:r>
              <a:rPr lang="es-ES" altLang="es-ES" sz="2000" baseline="-8000" dirty="0">
                <a:solidFill>
                  <a:srgbClr val="404040"/>
                </a:solidFill>
                <a:latin typeface="Cambria" panose="02040503050406030204" pitchFamily="18" charset="0"/>
              </a:rPr>
              <a:t>2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e, lo que representa un 73% de las emisiones emitidas por la producción de cultivos en esa región. 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CD64E02-7DD7-9363-D09E-632368219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639" y="2780928"/>
            <a:ext cx="5059362" cy="338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 marL="92075" indent="-920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b="1" dirty="0">
                <a:solidFill>
                  <a:srgbClr val="404040"/>
                </a:solidFill>
                <a:latin typeface="Cambria" panose="02040503050406030204" pitchFamily="18" charset="0"/>
              </a:rPr>
              <a:t>Prácticas de mitigación que generan reducciones de coste negativas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Labranza mínima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Fertilizar con abono animal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Cultivos de cobertura en grandes cultivos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Fertilización optimizada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Incluir legumbres en las rotaciones</a:t>
            </a:r>
          </a:p>
          <a:p>
            <a:pPr marL="342900" indent="-342900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None/>
            </a:pPr>
            <a:endParaRPr lang="es-ES" altLang="es-ES" sz="2000" b="1" dirty="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0C6CA99F-D352-4AAF-1020-CD7C1038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8048" y="2814290"/>
            <a:ext cx="4464496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5479" rIns="90000" bIns="45000"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88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None/>
            </a:pPr>
            <a:r>
              <a:rPr lang="es-ES" altLang="es-ES" sz="2000" b="1" dirty="0">
                <a:solidFill>
                  <a:srgbClr val="404040"/>
                </a:solidFill>
                <a:latin typeface="Cambria" panose="02040503050406030204" pitchFamily="18" charset="0"/>
              </a:rPr>
              <a:t>Prácticas de mitigación que generan reducciones de coste positivas</a:t>
            </a:r>
          </a:p>
          <a:p>
            <a:pPr marL="173038" indent="-173038" hangingPunct="1">
              <a:lnSpc>
                <a:spcPct val="88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Cultivos de cobertura en viñedos y olivos</a:t>
            </a:r>
          </a:p>
          <a:p>
            <a:pPr marL="266700" indent="-266700" hangingPunct="1">
              <a:lnSpc>
                <a:spcPct val="88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Cultivos de cobertura en almendros</a:t>
            </a:r>
          </a:p>
          <a:p>
            <a:pPr marL="266700" indent="-266700" hangingPunct="1">
              <a:lnSpc>
                <a:spcPct val="88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Gestión de residuos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2A3E02C0-FF11-8071-5F82-105B4FDE9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4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 y sus costes</a:t>
            </a:r>
          </a:p>
        </p:txBody>
      </p:sp>
      <p:graphicFrame>
        <p:nvGraphicFramePr>
          <p:cNvPr id="9218" name="Group 2">
            <a:extLst>
              <a:ext uri="{FF2B5EF4-FFF2-40B4-BE49-F238E27FC236}">
                <a16:creationId xmlns:a16="http://schemas.microsoft.com/office/drawing/2014/main" id="{013286C1-2377-4F8F-FB9B-26BAC9C26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938016"/>
              </p:ext>
            </p:extLst>
          </p:nvPr>
        </p:nvGraphicFramePr>
        <p:xfrm>
          <a:off x="1096963" y="1863725"/>
          <a:ext cx="10374312" cy="4401821"/>
        </p:xfrm>
        <a:graphic>
          <a:graphicData uri="http://schemas.openxmlformats.org/drawingml/2006/table">
            <a:tbl>
              <a:tblPr/>
              <a:tblGrid>
                <a:gridCol w="6715125">
                  <a:extLst>
                    <a:ext uri="{9D8B030D-6E8A-4147-A177-3AD203B41FA5}">
                      <a16:colId xmlns:a16="http://schemas.microsoft.com/office/drawing/2014/main" val="3050997313"/>
                    </a:ext>
                  </a:extLst>
                </a:gridCol>
                <a:gridCol w="2025650">
                  <a:extLst>
                    <a:ext uri="{9D8B030D-6E8A-4147-A177-3AD203B41FA5}">
                      <a16:colId xmlns:a16="http://schemas.microsoft.com/office/drawing/2014/main" val="142142080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3121032039"/>
                    </a:ext>
                  </a:extLst>
                </a:gridCol>
              </a:tblGrid>
              <a:tr h="446088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s-E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Prácticas de mitigación que generan reducciones de coste negativas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Potencial</a:t>
                      </a:r>
                      <a:r>
                        <a:rPr kumimoji="0" lang="en-U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 de </a:t>
                      </a:r>
                      <a:r>
                        <a:rPr kumimoji="0" lang="en-US" altLang="es-E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reducción</a:t>
                      </a:r>
                      <a:r>
                        <a:rPr kumimoji="0" lang="en-U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(MtCO</a:t>
                      </a:r>
                      <a:r>
                        <a:rPr kumimoji="0" lang="en-US" altLang="es-ES" sz="1600" b="1" i="0" u="none" strike="noStrike" cap="none" normalizeH="0" baseline="-8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2</a:t>
                      </a:r>
                      <a:r>
                        <a:rPr kumimoji="0" lang="en-US" alt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e 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Coste (€ por tCO</a:t>
                      </a:r>
                      <a:r>
                        <a:rPr kumimoji="0" lang="en-US" altLang="es-ES" sz="1600" b="1" i="0" u="none" strike="noStrike" cap="none" normalizeH="0" baseline="-8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2</a:t>
                      </a:r>
                      <a:r>
                        <a:rPr kumimoji="0" lang="en-U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e/ha·año)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836883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8000"/>
                        </a:lnSpc>
                        <a:spcBef>
                          <a:spcPts val="1213"/>
                        </a:spcBef>
                        <a:spcAft>
                          <a:spcPts val="2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Labranza mínima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-1.168 a -807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764174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Fertilizar con abono animal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0,01 (Maiz)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0,009 (Cebada)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-905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-416 a -177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25691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Cultivos de cobertura en grandes cultivos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0,03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-650 a -400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261707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Fertilización optimizada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0,3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-94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58653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Incluir legumbres en las rotaciones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0,46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-343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598667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Prácticas de mitigación que generan reducciones de coste positivas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s-ES" sz="1800" b="1" i="0" u="none" strike="noStrike" cap="none" normalizeH="0" baseline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mbria" panose="02040503050406030204" pitchFamily="18" charset="0"/>
                        <a:ea typeface="Microsoft YaHei" panose="020B0503020204020204" pitchFamily="34" charset="-122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s-ES" sz="1800" b="1" i="0" u="none" strike="noStrike" cap="none" normalizeH="0" baseline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mbria" panose="02040503050406030204" pitchFamily="18" charset="0"/>
                        <a:ea typeface="Microsoft YaHei" panose="020B0503020204020204" pitchFamily="34" charset="-122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B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895782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8000"/>
                        </a:lnSpc>
                        <a:spcBef>
                          <a:spcPts val="1213"/>
                        </a:spcBef>
                        <a:spcAft>
                          <a:spcPts val="2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Cultivos de cobertura en viñedos y olivos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0,07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50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31912"/>
                  </a:ext>
                </a:extLst>
              </a:tr>
              <a:tr h="423863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Cultivos de cobertura en almendros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0,06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238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97966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Gestión de residuos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alt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Microsoft YaHei" panose="020B0503020204020204" pitchFamily="34" charset="-122"/>
                        </a:rPr>
                        <a:t>0,12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42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75000"/>
                        </a:lnSpc>
                        <a:spcBef>
                          <a:spcPts val="113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75000"/>
                        </a:lnSpc>
                        <a:spcBef>
                          <a:spcPts val="863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75000"/>
                        </a:lnSpc>
                        <a:spcBef>
                          <a:spcPts val="575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1200"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75000"/>
                        </a:lnSpc>
                        <a:spcBef>
                          <a:spcPts val="288"/>
                        </a:spcBef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fontAlgn="base">
                        <a:lnSpc>
                          <a:spcPct val="75000"/>
                        </a:lnSpc>
                        <a:spcBef>
                          <a:spcPts val="288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40404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98000"/>
                        </a:lnSpc>
                        <a:spcBef>
                          <a:spcPts val="13"/>
                        </a:spcBef>
                        <a:spcAft>
                          <a:spcPts val="1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s-E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Microsoft YaHei" panose="020B0503020204020204" pitchFamily="34" charset="-122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1113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E44AEF30-0442-E233-1189-B5169722D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4775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</a:t>
            </a:r>
            <a:b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de las Medidas de Mitigación (-)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9A1C0C05-9431-366D-F936-FB7271A11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45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92075" indent="-920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Labranza mínima</a:t>
            </a:r>
          </a:p>
          <a:p>
            <a:pPr marL="358775" indent="-358775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Ha demostrado ser capaz de aumentar el carbono orgánico del suelo (COS)</a:t>
            </a:r>
          </a:p>
          <a:p>
            <a:pPr marL="358775" indent="-358775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La labranza mínima requiere menos gasóleo y tiempo que la labranza tradicional</a:t>
            </a:r>
          </a:p>
          <a:p>
            <a:pPr marL="358775" indent="-358775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El coste inicial de una sembradora para la siembra directa y el requerir más pulverizaciones puede hacer que tenga baja aceptación entre los agricultores</a:t>
            </a: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Aplicación de abono</a:t>
            </a:r>
          </a:p>
          <a:p>
            <a:pPr marL="450850" indent="-450850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El abono puede sustituir las aplicaciones de fertilizante de nitrógeno con menor coste</a:t>
            </a:r>
          </a:p>
          <a:p>
            <a:pPr marL="450850" indent="-450850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El uso de abono animal ha demostrado aumentar el carbono que vuelve al suelo</a:t>
            </a:r>
          </a:p>
          <a:p>
            <a:pPr marL="450850" indent="-450850" algn="just"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Las políticas, el coste y la disponibilidad del abono son algunas de las barreras que impiden un uso generalizado de esta práctica</a:t>
            </a:r>
          </a:p>
          <a:p>
            <a:pPr hangingPunct="1">
              <a:lnSpc>
                <a:spcPct val="90000"/>
              </a:lnSpc>
              <a:spcBef>
                <a:spcPts val="1213"/>
              </a:spcBef>
              <a:spcAft>
                <a:spcPts val="213"/>
              </a:spcAft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243050F8-7D88-9788-FA4B-B0C1F665D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</a:t>
            </a:r>
            <a:b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de las Medidas de Mitigación </a:t>
            </a:r>
            <a:r>
              <a:rPr lang="es-ES" altLang="es-ES" sz="3600" dirty="0">
                <a:solidFill>
                  <a:srgbClr val="404040"/>
                </a:solidFill>
                <a:latin typeface="Cambria" panose="02040503050406030204" pitchFamily="18" charset="0"/>
              </a:rPr>
              <a:t>(-)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60FCC34B-C1AB-C872-4E17-B906A83BC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90713"/>
            <a:ext cx="10267950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92075" indent="-92075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Cultivos de cobertura en grandes cultivos</a:t>
            </a:r>
          </a:p>
          <a:p>
            <a:pPr marL="266700" indent="-266700"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Los cultivos de cobertura de invierno pueden reducir la lixiviación de nitrógeno y aumentar la eficiencia de su uso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Calibri" panose="020F0502020204030204" pitchFamily="34" charset="0"/>
              <a:buChar char=" "/>
            </a:pPr>
            <a:r>
              <a:rPr lang="es-ES" altLang="es-ES" sz="20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Aplicación optimizada de la fertilización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b="1" u="sng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marL="266700" indent="-266700"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Ajustar los niveles de aplicación y usar técnicas de fertilización precisas pueden reducir las emisiones de N</a:t>
            </a:r>
            <a:r>
              <a:rPr lang="es-ES" altLang="es-ES" sz="2000" baseline="-8000" dirty="0">
                <a:solidFill>
                  <a:srgbClr val="404040"/>
                </a:solidFill>
                <a:latin typeface="Cambria" panose="02040503050406030204" pitchFamily="18" charset="0"/>
              </a:rPr>
              <a:t>2</a:t>
            </a: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O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0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marL="266700" indent="-266700"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000" dirty="0">
                <a:solidFill>
                  <a:srgbClr val="404040"/>
                </a:solidFill>
                <a:latin typeface="Cambria" panose="02040503050406030204" pitchFamily="18" charset="0"/>
              </a:rPr>
              <a:t>El coste inicial de la infraestructura, el análisis del suelo y no tener las habilidades necesarias son las principales barreras de esta técnica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D4185598-1176-9245-2DE9-F88B76890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50975"/>
          </a:xfrm>
          <a:ln/>
        </p:spPr>
        <p:txBody>
          <a:bodyPr/>
          <a:lstStyle/>
          <a:p>
            <a:pPr algn="ctr">
              <a:lnSpc>
                <a:spcPct val="85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Potencial de Reducción de la Contaminación </a:t>
            </a:r>
            <a:b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</a:br>
            <a:r>
              <a:rPr lang="es-ES" altLang="es-ES" sz="4000" dirty="0">
                <a:solidFill>
                  <a:srgbClr val="404040"/>
                </a:solidFill>
                <a:latin typeface="Cambria" panose="02040503050406030204" pitchFamily="18" charset="0"/>
              </a:rPr>
              <a:t>de las Legumbres en la Rotación </a:t>
            </a:r>
            <a:r>
              <a:rPr lang="es-ES" altLang="es-ES" sz="3600" dirty="0">
                <a:solidFill>
                  <a:srgbClr val="404040"/>
                </a:solidFill>
                <a:latin typeface="Cambria" panose="02040503050406030204" pitchFamily="18" charset="0"/>
              </a:rPr>
              <a:t>(-)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6EC8FCDC-A37A-681C-0921-45CB65AD1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rIns="0"/>
          <a:lstStyle>
            <a:lvl1pPr marL="387350" indent="-3873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 dirty="0">
                <a:solidFill>
                  <a:srgbClr val="404040"/>
                </a:solidFill>
                <a:latin typeface="Cambria" panose="02040503050406030204" pitchFamily="18" charset="0"/>
              </a:rPr>
              <a:t>Los cultivos de cobertura aumentan la producción de granos y mejoran la calidad del suelo y la biodiversidad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2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 dirty="0">
                <a:solidFill>
                  <a:srgbClr val="404040"/>
                </a:solidFill>
                <a:latin typeface="Cambria" panose="02040503050406030204" pitchFamily="18" charset="0"/>
              </a:rPr>
              <a:t>Implementar rotaciones de legumbres en regiones semiáridas puede tener un impacto positivo en las reservas de COS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2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 dirty="0">
                <a:solidFill>
                  <a:srgbClr val="404040"/>
                </a:solidFill>
                <a:latin typeface="Cambria" panose="02040503050406030204" pitchFamily="18" charset="0"/>
              </a:rPr>
              <a:t>El uso de legumbres (p. ej. veza, guisantes) y cultivos crucíferos (p. ej. colza) en las rotaciones con cereales de invierno (p. ej. cebada, trigo) es una práctica común en ambientes mediterráneos</a:t>
            </a:r>
          </a:p>
          <a:p>
            <a:pPr algn="just" hangingPunct="1">
              <a:lnSpc>
                <a:spcPct val="100000"/>
              </a:lnSpc>
              <a:buClrTx/>
              <a:buSzTx/>
              <a:buFontTx/>
              <a:buNone/>
            </a:pPr>
            <a:endParaRPr lang="es-ES" altLang="es-ES" sz="2200" dirty="0">
              <a:solidFill>
                <a:srgbClr val="404040"/>
              </a:solidFill>
              <a:latin typeface="Cambria" panose="02040503050406030204" pitchFamily="18" charset="0"/>
            </a:endParaRPr>
          </a:p>
          <a:p>
            <a:pPr algn="just" hangingPunct="1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"/>
            </a:pPr>
            <a:r>
              <a:rPr lang="es-ES" altLang="es-ES" sz="2200" dirty="0">
                <a:solidFill>
                  <a:srgbClr val="404040"/>
                </a:solidFill>
                <a:latin typeface="Cambria" panose="02040503050406030204" pitchFamily="18" charset="0"/>
              </a:rPr>
              <a:t>El elevado coste de controlar las malas hierbas, las dificultades para vender legumbres y la competencia de las importaciones son las principales limitaciones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5078</TotalTime>
  <Words>2276</Words>
  <Application>Microsoft Office PowerPoint</Application>
  <PresentationFormat>Panorámica</PresentationFormat>
  <Paragraphs>233</Paragraphs>
  <Slides>24</Slides>
  <Notes>24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24</vt:i4>
      </vt:variant>
    </vt:vector>
  </HeadingPairs>
  <TitlesOfParts>
    <vt:vector size="35" baseType="lpstr">
      <vt:lpstr>Arial</vt:lpstr>
      <vt:lpstr>Bahnschrift SemiLight</vt:lpstr>
      <vt:lpstr>Calibri</vt:lpstr>
      <vt:lpstr>Calibri Light</vt:lpstr>
      <vt:lpstr>Cambria</vt:lpstr>
      <vt:lpstr>DejaVuSans-Bold</vt:lpstr>
      <vt:lpstr>Times New Roman</vt:lpstr>
      <vt:lpstr>Wingdings</vt:lpstr>
      <vt:lpstr>Tema de Office</vt:lpstr>
      <vt:lpstr>Tema de Office</vt:lpstr>
      <vt:lpstr>Retrospect</vt:lpstr>
      <vt:lpstr> </vt:lpstr>
      <vt:lpstr>Management of agricultural soils for greenhouse gas mitigation: Learning from a case study in NE Spain</vt:lpstr>
      <vt:lpstr>Introducción</vt:lpstr>
      <vt:lpstr>Área Estudiada</vt:lpstr>
      <vt:lpstr>Potencial de reducción de la contaminación y sus costes</vt:lpstr>
      <vt:lpstr>Potencial de reducción de la contaminación y sus costes</vt:lpstr>
      <vt:lpstr>Potencial de Reducción de la Contaminación de las Medidas de Mitigación (-)</vt:lpstr>
      <vt:lpstr>Potencial de Reducción de la Contaminación de las Medidas de Mitigación (-) </vt:lpstr>
      <vt:lpstr>Potencial de Reducción de la Contaminación  de las Legumbres en la Rotación (-)</vt:lpstr>
      <vt:lpstr>Potencial de Reducción de la Contaminación de las Medidas de Mitigación (+)</vt:lpstr>
      <vt:lpstr>Conclusión</vt:lpstr>
      <vt:lpstr>Reduced tillage as an alternative to no-tillage under Mediterranean  conditions: A case study</vt:lpstr>
      <vt:lpstr>Introducción</vt:lpstr>
      <vt:lpstr>Área Estudiada</vt:lpstr>
      <vt:lpstr>Contenido de Carbono Orgánico del Suelo</vt:lpstr>
      <vt:lpstr>Propiedades Físicas del Suelo y Respuesta Vegetal</vt:lpstr>
      <vt:lpstr>Conclusión</vt:lpstr>
      <vt:lpstr>Impact of alley cropping agroforestry on stocks, forms and spatial distribution of soil organic carbon — A case study in a  Mediterranean context</vt:lpstr>
      <vt:lpstr>Introducción</vt:lpstr>
      <vt:lpstr>Área Estudiada</vt:lpstr>
      <vt:lpstr>Concentración de  Carbono Orgánico del Suelo</vt:lpstr>
      <vt:lpstr>Reservas de  Carbono Orgánico del Suelo  (en función de la profundidad del suelo, su localización y la distancia al árbol más cercano)</vt:lpstr>
      <vt:lpstr>Conclusión</vt:lpstr>
      <vt:lpstr>Conclusión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Navarro Pedreño, Jose</cp:lastModifiedBy>
  <cp:revision>78</cp:revision>
  <cp:lastPrinted>1601-01-01T00:00:00Z</cp:lastPrinted>
  <dcterms:created xsi:type="dcterms:W3CDTF">2018-11-05T13:13:47Z</dcterms:created>
  <dcterms:modified xsi:type="dcterms:W3CDTF">2024-01-23T10:58:25Z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Notes">
    <vt:r8>16</vt:r8>
  </property>
  <property fmtid="{D5CDD505-2E9C-101B-9397-08002B2CF9AE}" pid="4" name="PresentationFormat">
    <vt:lpwstr>Widescreen</vt:lpwstr>
  </property>
  <property fmtid="{D5CDD505-2E9C-101B-9397-08002B2CF9AE}" pid="5" name="Slides">
    <vt:r8>24</vt:r8>
  </property>
</Properties>
</file>